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1"/>
  </p:sldMasterIdLst>
  <p:notesMasterIdLst>
    <p:notesMasterId r:id="rId30"/>
  </p:notesMasterIdLst>
  <p:sldIdLst>
    <p:sldId id="258" r:id="rId2"/>
    <p:sldId id="257" r:id="rId3"/>
    <p:sldId id="277" r:id="rId4"/>
    <p:sldId id="310" r:id="rId5"/>
    <p:sldId id="311" r:id="rId6"/>
    <p:sldId id="284" r:id="rId7"/>
    <p:sldId id="290" r:id="rId8"/>
    <p:sldId id="291" r:id="rId9"/>
    <p:sldId id="292" r:id="rId10"/>
    <p:sldId id="293" r:id="rId11"/>
    <p:sldId id="294" r:id="rId12"/>
    <p:sldId id="295" r:id="rId13"/>
    <p:sldId id="297" r:id="rId14"/>
    <p:sldId id="298" r:id="rId15"/>
    <p:sldId id="300" r:id="rId16"/>
    <p:sldId id="301" r:id="rId17"/>
    <p:sldId id="302" r:id="rId18"/>
    <p:sldId id="303" r:id="rId19"/>
    <p:sldId id="304" r:id="rId20"/>
    <p:sldId id="305" r:id="rId21"/>
    <p:sldId id="306" r:id="rId22"/>
    <p:sldId id="299" r:id="rId23"/>
    <p:sldId id="307" r:id="rId24"/>
    <p:sldId id="309" r:id="rId25"/>
    <p:sldId id="312" r:id="rId26"/>
    <p:sldId id="313" r:id="rId27"/>
    <p:sldId id="315" r:id="rId28"/>
    <p:sldId id="275"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74" autoAdjust="0"/>
    <p:restoredTop sz="96190" autoAdjust="0"/>
  </p:normalViewPr>
  <p:slideViewPr>
    <p:cSldViewPr>
      <p:cViewPr varScale="1">
        <p:scale>
          <a:sx n="123" d="100"/>
          <a:sy n="123" d="100"/>
        </p:scale>
        <p:origin x="824" y="184"/>
      </p:cViewPr>
      <p:guideLst>
        <p:guide orient="horz" pos="2160"/>
        <p:guide pos="3840"/>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FFEFF7-74DF-4D70-A109-8489FCE25872}"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7A3AEAEC-7F6F-4CD6-8B77-8D1436B2CABE}">
      <dgm:prSet custT="1"/>
      <dgm:spPr/>
      <dgm:t>
        <a:bodyPr/>
        <a:lstStyle/>
        <a:p>
          <a:pPr algn="l"/>
          <a:r>
            <a:rPr lang="en-US" sz="2000" dirty="0">
              <a:latin typeface="Times New Roman" panose="02020603050405020304" pitchFamily="18" charset="0"/>
              <a:cs typeface="Times New Roman" panose="02020603050405020304" pitchFamily="18" charset="0"/>
            </a:rPr>
            <a:t>-    Diabetes dataset has a total of 390 records. </a:t>
          </a:r>
        </a:p>
        <a:p>
          <a:pPr algn="l"/>
          <a:r>
            <a:rPr lang="en-US" sz="2000" dirty="0">
              <a:latin typeface="Times New Roman" panose="02020603050405020304" pitchFamily="18" charset="0"/>
              <a:cs typeface="Times New Roman" panose="02020603050405020304" pitchFamily="18" charset="0"/>
            </a:rPr>
            <a:t>-   It contains 16 Predictors in total, 3 are categorical and 13 are numerical variables. Out of the 13 numerical     </a:t>
          </a:r>
        </a:p>
        <a:p>
          <a:pPr algn="l"/>
          <a:r>
            <a:rPr lang="en-US" sz="2000" dirty="0">
              <a:latin typeface="Times New Roman" panose="02020603050405020304" pitchFamily="18" charset="0"/>
              <a:cs typeface="Times New Roman" panose="02020603050405020304" pitchFamily="18" charset="0"/>
            </a:rPr>
            <a:t>    predictors, 3 are derived attributes.</a:t>
          </a:r>
        </a:p>
        <a:p>
          <a:pPr algn="l"/>
          <a:r>
            <a:rPr lang="en-US" sz="2000" dirty="0">
              <a:latin typeface="Times New Roman" panose="02020603050405020304" pitchFamily="18" charset="0"/>
              <a:cs typeface="Times New Roman" panose="02020603050405020304" pitchFamily="18" charset="0"/>
            </a:rPr>
            <a:t>-   In our analysis, we assessed the performance of classifiers by comparing  models that incorporate all </a:t>
          </a:r>
        </a:p>
        <a:p>
          <a:pPr algn="l"/>
          <a:r>
            <a:rPr lang="en-US" sz="2000" dirty="0">
              <a:latin typeface="Times New Roman" panose="02020603050405020304" pitchFamily="18" charset="0"/>
              <a:cs typeface="Times New Roman" panose="02020603050405020304" pitchFamily="18" charset="0"/>
            </a:rPr>
            <a:t>    predictors with those involving single attributes  and derived attributes.  </a:t>
          </a:r>
        </a:p>
        <a:p>
          <a:pPr algn="l"/>
          <a:r>
            <a:rPr lang="en-US" sz="2000" dirty="0">
              <a:latin typeface="Times New Roman" panose="02020603050405020304" pitchFamily="18" charset="0"/>
              <a:cs typeface="Times New Roman" panose="02020603050405020304" pitchFamily="18" charset="0"/>
            </a:rPr>
            <a:t>-   Following is the breakdown of all Predictors:</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dgm:t>
    </dgm:pt>
    <dgm:pt modelId="{9CD3D9DB-2C06-4378-A80D-4A022E6EF4B8}" type="parTrans" cxnId="{135A52DC-94FE-4F2C-931E-28BFD99B4815}">
      <dgm:prSet/>
      <dgm:spPr/>
      <dgm:t>
        <a:bodyPr/>
        <a:lstStyle/>
        <a:p>
          <a:endParaRPr lang="en-US"/>
        </a:p>
      </dgm:t>
    </dgm:pt>
    <dgm:pt modelId="{58D60B9B-244A-4389-B281-A6809D187D8B}" type="sibTrans" cxnId="{135A52DC-94FE-4F2C-931E-28BFD99B4815}">
      <dgm:prSet/>
      <dgm:spPr/>
      <dgm:t>
        <a:bodyPr/>
        <a:lstStyle/>
        <a:p>
          <a:endParaRPr lang="en-US"/>
        </a:p>
      </dgm:t>
    </dgm:pt>
    <dgm:pt modelId="{1157A794-2570-457F-937F-13D602270141}">
      <dgm:prSet/>
      <dgm:spPr/>
      <dgm:t>
        <a:bodyPr/>
        <a:lstStyle/>
        <a:p>
          <a:pPr>
            <a:buFont typeface="Arial" panose="020B0604020202020204" pitchFamily="34" charset="0"/>
            <a:buChar char="•"/>
          </a:pPr>
          <a:r>
            <a:rPr lang="en-US" b="1" u="sng" dirty="0"/>
            <a:t>Categorical: </a:t>
          </a:r>
          <a:br>
            <a:rPr lang="en-US" b="1" dirty="0"/>
          </a:br>
          <a:r>
            <a:rPr lang="en-US" dirty="0"/>
            <a:t>Patient number, Gender and Diabetes class.</a:t>
          </a:r>
        </a:p>
      </dgm:t>
    </dgm:pt>
    <dgm:pt modelId="{FA1F3DFA-5DA0-4312-9677-0F4ACA362142}" type="parTrans" cxnId="{DABC747F-1242-4DFE-BC8F-44DC207D4807}">
      <dgm:prSet/>
      <dgm:spPr/>
      <dgm:t>
        <a:bodyPr/>
        <a:lstStyle/>
        <a:p>
          <a:endParaRPr lang="en-US"/>
        </a:p>
      </dgm:t>
    </dgm:pt>
    <dgm:pt modelId="{4F3DA547-0BCC-41D9-8048-EBB072E27A3B}" type="sibTrans" cxnId="{DABC747F-1242-4DFE-BC8F-44DC207D4807}">
      <dgm:prSet/>
      <dgm:spPr/>
      <dgm:t>
        <a:bodyPr/>
        <a:lstStyle/>
        <a:p>
          <a:endParaRPr lang="en-US"/>
        </a:p>
      </dgm:t>
    </dgm:pt>
    <dgm:pt modelId="{D39B791C-3660-4B11-BEDA-8ADDC1C1C6AD}">
      <dgm:prSet/>
      <dgm:spPr/>
      <dgm:t>
        <a:bodyPr/>
        <a:lstStyle/>
        <a:p>
          <a:pPr>
            <a:buFont typeface="Arial" panose="020B0604020202020204" pitchFamily="34" charset="0"/>
            <a:buChar char="•"/>
          </a:pPr>
          <a:r>
            <a:rPr lang="en-US" b="1" u="sng" dirty="0"/>
            <a:t>Numerical – Single attribute:</a:t>
          </a:r>
          <a:r>
            <a:rPr lang="en-US" u="sng" dirty="0"/>
            <a:t> </a:t>
          </a:r>
          <a:br>
            <a:rPr lang="en-US" u="sng" dirty="0"/>
          </a:br>
          <a:r>
            <a:rPr lang="en-US" dirty="0"/>
            <a:t>Cholesterol, Glucose, HDL Chol, Age, Height, Weight, Systolic BP, Diastolic BP, Waist and Hip</a:t>
          </a:r>
        </a:p>
      </dgm:t>
    </dgm:pt>
    <dgm:pt modelId="{79A6D791-D0A0-4E18-A94D-3784FA93A2C3}" type="parTrans" cxnId="{44890354-79E2-4A72-8917-5252AEEBFD58}">
      <dgm:prSet/>
      <dgm:spPr/>
      <dgm:t>
        <a:bodyPr/>
        <a:lstStyle/>
        <a:p>
          <a:endParaRPr lang="en-US"/>
        </a:p>
      </dgm:t>
    </dgm:pt>
    <dgm:pt modelId="{94D77B5F-2773-434D-9D7D-EF02F97E41D5}" type="sibTrans" cxnId="{44890354-79E2-4A72-8917-5252AEEBFD58}">
      <dgm:prSet/>
      <dgm:spPr/>
      <dgm:t>
        <a:bodyPr/>
        <a:lstStyle/>
        <a:p>
          <a:endParaRPr lang="en-US"/>
        </a:p>
      </dgm:t>
    </dgm:pt>
    <dgm:pt modelId="{113F6D8C-14B7-4D1A-ADC1-67DBAE26C90C}">
      <dgm:prSet/>
      <dgm:spPr/>
      <dgm:t>
        <a:bodyPr/>
        <a:lstStyle/>
        <a:p>
          <a:endParaRPr lang="en-US" dirty="0"/>
        </a:p>
      </dgm:t>
    </dgm:pt>
    <dgm:pt modelId="{28F0E732-20EE-4240-B831-7D6A34112A39}" type="parTrans" cxnId="{4D4415B6-199A-45E7-BE19-4E73EFDC29A7}">
      <dgm:prSet/>
      <dgm:spPr/>
      <dgm:t>
        <a:bodyPr/>
        <a:lstStyle/>
        <a:p>
          <a:endParaRPr lang="en-US"/>
        </a:p>
      </dgm:t>
    </dgm:pt>
    <dgm:pt modelId="{E91EFCB9-434A-441E-AE14-7D80AA133DD0}" type="sibTrans" cxnId="{4D4415B6-199A-45E7-BE19-4E73EFDC29A7}">
      <dgm:prSet/>
      <dgm:spPr/>
      <dgm:t>
        <a:bodyPr/>
        <a:lstStyle/>
        <a:p>
          <a:endParaRPr lang="en-US"/>
        </a:p>
      </dgm:t>
    </dgm:pt>
    <dgm:pt modelId="{BC562811-4B44-4D34-8BB8-96794C4BC9FE}">
      <dgm:prSet/>
      <dgm:spPr/>
      <dgm:t>
        <a:bodyPr/>
        <a:lstStyle/>
        <a:p>
          <a:pPr>
            <a:buFont typeface="Arial" panose="020B0604020202020204" pitchFamily="34" charset="0"/>
            <a:buChar char="•"/>
          </a:pPr>
          <a:r>
            <a:rPr lang="en-US" b="1" u="sng" dirty="0"/>
            <a:t>Numerical – Derived attributes:</a:t>
          </a:r>
          <a:r>
            <a:rPr lang="en-US" u="sng" dirty="0"/>
            <a:t> </a:t>
          </a:r>
          <a:br>
            <a:rPr lang="en-US" dirty="0"/>
          </a:br>
          <a:r>
            <a:rPr lang="en-US" dirty="0"/>
            <a:t>Chol to HDL ratio, BMI and Waist to Hip ratio.</a:t>
          </a:r>
        </a:p>
      </dgm:t>
    </dgm:pt>
    <dgm:pt modelId="{CF560115-5B44-4880-9D06-05ECDB642596}" type="parTrans" cxnId="{E6B2E5B9-81D8-4732-8181-94BDAAB894F4}">
      <dgm:prSet/>
      <dgm:spPr/>
      <dgm:t>
        <a:bodyPr/>
        <a:lstStyle/>
        <a:p>
          <a:endParaRPr lang="en-US"/>
        </a:p>
      </dgm:t>
    </dgm:pt>
    <dgm:pt modelId="{685F2564-C012-42AD-A33B-B8FC2907A7F5}" type="sibTrans" cxnId="{E6B2E5B9-81D8-4732-8181-94BDAAB894F4}">
      <dgm:prSet/>
      <dgm:spPr/>
      <dgm:t>
        <a:bodyPr/>
        <a:lstStyle/>
        <a:p>
          <a:endParaRPr lang="en-US"/>
        </a:p>
      </dgm:t>
    </dgm:pt>
    <dgm:pt modelId="{24B00A33-8F9B-4AEA-854F-A6DD5FDF8696}" type="pres">
      <dgm:prSet presAssocID="{EFFFEFF7-74DF-4D70-A109-8489FCE25872}" presName="Name0" presStyleCnt="0">
        <dgm:presLayoutVars>
          <dgm:dir/>
          <dgm:animLvl val="lvl"/>
          <dgm:resizeHandles val="exact"/>
        </dgm:presLayoutVars>
      </dgm:prSet>
      <dgm:spPr/>
    </dgm:pt>
    <dgm:pt modelId="{27AA5927-0A9F-43C2-9D67-266C2B84CE67}" type="pres">
      <dgm:prSet presAssocID="{7A3AEAEC-7F6F-4CD6-8B77-8D1436B2CABE}" presName="composite" presStyleCnt="0"/>
      <dgm:spPr/>
    </dgm:pt>
    <dgm:pt modelId="{BBF896C0-6408-441B-8939-87BFA77FC3C0}" type="pres">
      <dgm:prSet presAssocID="{7A3AEAEC-7F6F-4CD6-8B77-8D1436B2CABE}" presName="parTx" presStyleLbl="alignNode1" presStyleIdx="0" presStyleCnt="1" custScaleY="104202">
        <dgm:presLayoutVars>
          <dgm:chMax val="0"/>
          <dgm:chPref val="0"/>
          <dgm:bulletEnabled val="1"/>
        </dgm:presLayoutVars>
      </dgm:prSet>
      <dgm:spPr/>
    </dgm:pt>
    <dgm:pt modelId="{1F8F0DAE-99DC-4AC3-BB1B-831D9987EC28}" type="pres">
      <dgm:prSet presAssocID="{7A3AEAEC-7F6F-4CD6-8B77-8D1436B2CABE}" presName="desTx" presStyleLbl="alignAccFollowNode1" presStyleIdx="0" presStyleCnt="1" custScaleY="97953">
        <dgm:presLayoutVars>
          <dgm:bulletEnabled val="1"/>
        </dgm:presLayoutVars>
      </dgm:prSet>
      <dgm:spPr/>
    </dgm:pt>
  </dgm:ptLst>
  <dgm:cxnLst>
    <dgm:cxn modelId="{DAEB9604-5E2F-4D51-AF10-87F410A9B044}" type="presOf" srcId="{7A3AEAEC-7F6F-4CD6-8B77-8D1436B2CABE}" destId="{BBF896C0-6408-441B-8939-87BFA77FC3C0}" srcOrd="0" destOrd="0" presId="urn:microsoft.com/office/officeart/2005/8/layout/hList1"/>
    <dgm:cxn modelId="{44890354-79E2-4A72-8917-5252AEEBFD58}" srcId="{7A3AEAEC-7F6F-4CD6-8B77-8D1436B2CABE}" destId="{D39B791C-3660-4B11-BEDA-8ADDC1C1C6AD}" srcOrd="1" destOrd="0" parTransId="{79A6D791-D0A0-4E18-A94D-3784FA93A2C3}" sibTransId="{94D77B5F-2773-434D-9D7D-EF02F97E41D5}"/>
    <dgm:cxn modelId="{8088B460-0404-4E78-8E5E-6FBD05F05F14}" type="presOf" srcId="{D39B791C-3660-4B11-BEDA-8ADDC1C1C6AD}" destId="{1F8F0DAE-99DC-4AC3-BB1B-831D9987EC28}" srcOrd="0" destOrd="1" presId="urn:microsoft.com/office/officeart/2005/8/layout/hList1"/>
    <dgm:cxn modelId="{3DCEA36B-52EF-46D0-81CC-48B4BFD407CC}" type="presOf" srcId="{EFFFEFF7-74DF-4D70-A109-8489FCE25872}" destId="{24B00A33-8F9B-4AEA-854F-A6DD5FDF8696}" srcOrd="0" destOrd="0" presId="urn:microsoft.com/office/officeart/2005/8/layout/hList1"/>
    <dgm:cxn modelId="{BBB2827B-F53A-4F2A-BCE3-52ABC0A9C589}" type="presOf" srcId="{113F6D8C-14B7-4D1A-ADC1-67DBAE26C90C}" destId="{1F8F0DAE-99DC-4AC3-BB1B-831D9987EC28}" srcOrd="0" destOrd="3" presId="urn:microsoft.com/office/officeart/2005/8/layout/hList1"/>
    <dgm:cxn modelId="{DABC747F-1242-4DFE-BC8F-44DC207D4807}" srcId="{7A3AEAEC-7F6F-4CD6-8B77-8D1436B2CABE}" destId="{1157A794-2570-457F-937F-13D602270141}" srcOrd="0" destOrd="0" parTransId="{FA1F3DFA-5DA0-4312-9677-0F4ACA362142}" sibTransId="{4F3DA547-0BCC-41D9-8048-EBB072E27A3B}"/>
    <dgm:cxn modelId="{4D4415B6-199A-45E7-BE19-4E73EFDC29A7}" srcId="{7A3AEAEC-7F6F-4CD6-8B77-8D1436B2CABE}" destId="{113F6D8C-14B7-4D1A-ADC1-67DBAE26C90C}" srcOrd="3" destOrd="0" parTransId="{28F0E732-20EE-4240-B831-7D6A34112A39}" sibTransId="{E91EFCB9-434A-441E-AE14-7D80AA133DD0}"/>
    <dgm:cxn modelId="{E6B2E5B9-81D8-4732-8181-94BDAAB894F4}" srcId="{7A3AEAEC-7F6F-4CD6-8B77-8D1436B2CABE}" destId="{BC562811-4B44-4D34-8BB8-96794C4BC9FE}" srcOrd="2" destOrd="0" parTransId="{CF560115-5B44-4880-9D06-05ECDB642596}" sibTransId="{685F2564-C012-42AD-A33B-B8FC2907A7F5}"/>
    <dgm:cxn modelId="{10CC61D2-ACDE-40D5-A129-7F1788478C02}" type="presOf" srcId="{BC562811-4B44-4D34-8BB8-96794C4BC9FE}" destId="{1F8F0DAE-99DC-4AC3-BB1B-831D9987EC28}" srcOrd="0" destOrd="2" presId="urn:microsoft.com/office/officeart/2005/8/layout/hList1"/>
    <dgm:cxn modelId="{135A52DC-94FE-4F2C-931E-28BFD99B4815}" srcId="{EFFFEFF7-74DF-4D70-A109-8489FCE25872}" destId="{7A3AEAEC-7F6F-4CD6-8B77-8D1436B2CABE}" srcOrd="0" destOrd="0" parTransId="{9CD3D9DB-2C06-4378-A80D-4A022E6EF4B8}" sibTransId="{58D60B9B-244A-4389-B281-A6809D187D8B}"/>
    <dgm:cxn modelId="{420C25E5-70BC-4465-B410-2A443B8C09DD}" type="presOf" srcId="{1157A794-2570-457F-937F-13D602270141}" destId="{1F8F0DAE-99DC-4AC3-BB1B-831D9987EC28}" srcOrd="0" destOrd="0" presId="urn:microsoft.com/office/officeart/2005/8/layout/hList1"/>
    <dgm:cxn modelId="{32AAA028-FF44-4F88-89D0-4BB5CD2E44CC}" type="presParOf" srcId="{24B00A33-8F9B-4AEA-854F-A6DD5FDF8696}" destId="{27AA5927-0A9F-43C2-9D67-266C2B84CE67}" srcOrd="0" destOrd="0" presId="urn:microsoft.com/office/officeart/2005/8/layout/hList1"/>
    <dgm:cxn modelId="{9A430CA9-49C8-4C28-BE43-F666FFF96B17}" type="presParOf" srcId="{27AA5927-0A9F-43C2-9D67-266C2B84CE67}" destId="{BBF896C0-6408-441B-8939-87BFA77FC3C0}" srcOrd="0" destOrd="0" presId="urn:microsoft.com/office/officeart/2005/8/layout/hList1"/>
    <dgm:cxn modelId="{F3A11676-6B79-4C53-B595-124FA8160D75}" type="presParOf" srcId="{27AA5927-0A9F-43C2-9D67-266C2B84CE67}" destId="{1F8F0DAE-99DC-4AC3-BB1B-831D9987EC28}"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F896C0-6408-441B-8939-87BFA77FC3C0}">
      <dsp:nvSpPr>
        <dsp:cNvPr id="0" name=""/>
        <dsp:cNvSpPr/>
      </dsp:nvSpPr>
      <dsp:spPr>
        <a:xfrm>
          <a:off x="0" y="12691"/>
          <a:ext cx="11734799" cy="2566961"/>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    Diabetes dataset has a total of 390 records. </a:t>
          </a:r>
        </a:p>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   It contains 16 Predictors in total, 3 are categorical and 13 are numerical variables. Out of the 13 numerical     </a:t>
          </a:r>
        </a:p>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    predictors, 3 are derived attributes.</a:t>
          </a:r>
        </a:p>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   In our analysis, we assessed the performance of classifiers by comparing  models that incorporate all </a:t>
          </a:r>
        </a:p>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    predictors with those involving single attributes  and derived attributes.  </a:t>
          </a:r>
        </a:p>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   Following is the breakdown of all Predictors:</a:t>
          </a:r>
          <a:br>
            <a:rPr lang="en-US" sz="2000" kern="1200" dirty="0">
              <a:latin typeface="Times New Roman" panose="02020603050405020304" pitchFamily="18" charset="0"/>
              <a:cs typeface="Times New Roman" panose="02020603050405020304" pitchFamily="18" charset="0"/>
            </a:rPr>
          </a:br>
          <a:endParaRPr lang="en-US" sz="2000" kern="1200" dirty="0">
            <a:latin typeface="Times New Roman" panose="02020603050405020304" pitchFamily="18" charset="0"/>
            <a:cs typeface="Times New Roman" panose="02020603050405020304" pitchFamily="18" charset="0"/>
          </a:endParaRPr>
        </a:p>
      </dsp:txBody>
      <dsp:txXfrm>
        <a:off x="0" y="12691"/>
        <a:ext cx="11734799" cy="2566961"/>
      </dsp:txXfrm>
    </dsp:sp>
    <dsp:sp modelId="{1F8F0DAE-99DC-4AC3-BB1B-831D9987EC28}">
      <dsp:nvSpPr>
        <dsp:cNvPr id="0" name=""/>
        <dsp:cNvSpPr/>
      </dsp:nvSpPr>
      <dsp:spPr>
        <a:xfrm>
          <a:off x="0" y="2558358"/>
          <a:ext cx="11734799" cy="2915349"/>
        </a:xfrm>
        <a:prstGeom prst="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Font typeface="Arial" panose="020B0604020202020204" pitchFamily="34" charset="0"/>
            <a:buChar char="•"/>
          </a:pPr>
          <a:r>
            <a:rPr lang="en-US" sz="2300" b="1" u="sng" kern="1200" dirty="0"/>
            <a:t>Categorical: </a:t>
          </a:r>
          <a:br>
            <a:rPr lang="en-US" sz="2300" b="1" kern="1200" dirty="0"/>
          </a:br>
          <a:r>
            <a:rPr lang="en-US" sz="2300" kern="1200" dirty="0"/>
            <a:t>Patient number, Gender and Diabetes class.</a:t>
          </a:r>
        </a:p>
        <a:p>
          <a:pPr marL="228600" lvl="1" indent="-228600" algn="l" defTabSz="1022350">
            <a:lnSpc>
              <a:spcPct val="90000"/>
            </a:lnSpc>
            <a:spcBef>
              <a:spcPct val="0"/>
            </a:spcBef>
            <a:spcAft>
              <a:spcPct val="15000"/>
            </a:spcAft>
            <a:buFont typeface="Arial" panose="020B0604020202020204" pitchFamily="34" charset="0"/>
            <a:buChar char="•"/>
          </a:pPr>
          <a:r>
            <a:rPr lang="en-US" sz="2300" b="1" u="sng" kern="1200" dirty="0"/>
            <a:t>Numerical – Single attribute:</a:t>
          </a:r>
          <a:r>
            <a:rPr lang="en-US" sz="2300" u="sng" kern="1200" dirty="0"/>
            <a:t> </a:t>
          </a:r>
          <a:br>
            <a:rPr lang="en-US" sz="2300" u="sng" kern="1200" dirty="0"/>
          </a:br>
          <a:r>
            <a:rPr lang="en-US" sz="2300" kern="1200" dirty="0"/>
            <a:t>Cholesterol, Glucose, HDL Chol, Age, Height, Weight, Systolic BP, Diastolic BP, Waist and Hip</a:t>
          </a:r>
        </a:p>
        <a:p>
          <a:pPr marL="228600" lvl="1" indent="-228600" algn="l" defTabSz="1022350">
            <a:lnSpc>
              <a:spcPct val="90000"/>
            </a:lnSpc>
            <a:spcBef>
              <a:spcPct val="0"/>
            </a:spcBef>
            <a:spcAft>
              <a:spcPct val="15000"/>
            </a:spcAft>
            <a:buFont typeface="Arial" panose="020B0604020202020204" pitchFamily="34" charset="0"/>
            <a:buChar char="•"/>
          </a:pPr>
          <a:r>
            <a:rPr lang="en-US" sz="2300" b="1" u="sng" kern="1200" dirty="0"/>
            <a:t>Numerical – Derived attributes:</a:t>
          </a:r>
          <a:r>
            <a:rPr lang="en-US" sz="2300" u="sng" kern="1200" dirty="0"/>
            <a:t> </a:t>
          </a:r>
          <a:br>
            <a:rPr lang="en-US" sz="2300" kern="1200" dirty="0"/>
          </a:br>
          <a:r>
            <a:rPr lang="en-US" sz="2300" kern="1200" dirty="0"/>
            <a:t>Chol to HDL ratio, BMI and Waist to Hip ratio.</a:t>
          </a:r>
        </a:p>
        <a:p>
          <a:pPr marL="228600" lvl="1" indent="-228600" algn="l" defTabSz="1022350">
            <a:lnSpc>
              <a:spcPct val="90000"/>
            </a:lnSpc>
            <a:spcBef>
              <a:spcPct val="0"/>
            </a:spcBef>
            <a:spcAft>
              <a:spcPct val="15000"/>
            </a:spcAft>
            <a:buChar char="•"/>
          </a:pPr>
          <a:endParaRPr lang="en-US" sz="2300" kern="1200" dirty="0"/>
        </a:p>
      </dsp:txBody>
      <dsp:txXfrm>
        <a:off x="0" y="2558358"/>
        <a:ext cx="11734799" cy="291534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58CED98-28FD-4800-97B4-EE37CFA260ED}" type="datetimeFigureOut">
              <a:rPr lang="en-US" smtClean="0"/>
              <a:pPr/>
              <a:t>12/1/23</a:t>
            </a:fld>
            <a:endParaRPr lang="en-IN"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F1C744E-633F-4524-BF65-F0BB05BD458C}" type="slidenum">
              <a:rPr lang="en-IN" smtClean="0"/>
              <a:pPr/>
              <a:t>‹#›</a:t>
            </a:fld>
            <a:endParaRPr lang="en-IN" dirty="0"/>
          </a:p>
        </p:txBody>
      </p:sp>
    </p:spTree>
    <p:extLst>
      <p:ext uri="{BB962C8B-B14F-4D97-AF65-F5344CB8AC3E}">
        <p14:creationId xmlns:p14="http://schemas.microsoft.com/office/powerpoint/2010/main" val="2594418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0208BB52-4832-48B4-A34E-CBC0A187382D}" type="slidenum">
              <a:rPr lang="en-IN" smtClean="0"/>
              <a:pPr/>
              <a:t>1</a:t>
            </a:fld>
            <a:endParaRPr lang="en-IN" dirty="0"/>
          </a:p>
        </p:txBody>
      </p:sp>
    </p:spTree>
    <p:extLst>
      <p:ext uri="{BB962C8B-B14F-4D97-AF65-F5344CB8AC3E}">
        <p14:creationId xmlns:p14="http://schemas.microsoft.com/office/powerpoint/2010/main" val="3754435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3F9E928-E28C-4E0F-9495-C35859673A73}" type="datetimeFigureOut">
              <a:rPr lang="en-US" smtClean="0"/>
              <a:pPr/>
              <a:t>12/1/23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1918AFC-3C70-4217-99F0-A84494389164}" type="slidenum">
              <a:rPr lang="en-IN" smtClean="0"/>
              <a:pPr/>
              <a:t>‹#›</a:t>
            </a:fld>
            <a:endParaRPr lang="en-IN"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4546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F9E928-E28C-4E0F-9495-C35859673A73}" type="datetimeFigureOut">
              <a:rPr lang="en-US" smtClean="0"/>
              <a:pPr/>
              <a:t>12/1/23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1918AFC-3C70-4217-99F0-A84494389164}" type="slidenum">
              <a:rPr lang="en-IN" smtClean="0"/>
              <a:pPr/>
              <a:t>‹#›</a:t>
            </a:fld>
            <a:endParaRPr lang="en-IN" dirty="0"/>
          </a:p>
        </p:txBody>
      </p:sp>
    </p:spTree>
    <p:extLst>
      <p:ext uri="{BB962C8B-B14F-4D97-AF65-F5344CB8AC3E}">
        <p14:creationId xmlns:p14="http://schemas.microsoft.com/office/powerpoint/2010/main" val="2892228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F9E928-E28C-4E0F-9495-C35859673A73}" type="datetimeFigureOut">
              <a:rPr lang="en-US" smtClean="0"/>
              <a:pPr/>
              <a:t>12/1/23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1918AFC-3C70-4217-99F0-A84494389164}" type="slidenum">
              <a:rPr lang="en-IN" smtClean="0"/>
              <a:pPr/>
              <a:t>‹#›</a:t>
            </a:fld>
            <a:endParaRPr lang="en-IN" dirty="0"/>
          </a:p>
        </p:txBody>
      </p:sp>
    </p:spTree>
    <p:extLst>
      <p:ext uri="{BB962C8B-B14F-4D97-AF65-F5344CB8AC3E}">
        <p14:creationId xmlns:p14="http://schemas.microsoft.com/office/powerpoint/2010/main" val="1564729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F9E928-E28C-4E0F-9495-C35859673A73}" type="datetimeFigureOut">
              <a:rPr lang="en-US" smtClean="0"/>
              <a:pPr/>
              <a:t>12/1/23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1918AFC-3C70-4217-99F0-A84494389164}" type="slidenum">
              <a:rPr lang="en-IN" smtClean="0"/>
              <a:pPr/>
              <a:t>‹#›</a:t>
            </a:fld>
            <a:endParaRPr lang="en-IN" dirty="0"/>
          </a:p>
        </p:txBody>
      </p:sp>
    </p:spTree>
    <p:extLst>
      <p:ext uri="{BB962C8B-B14F-4D97-AF65-F5344CB8AC3E}">
        <p14:creationId xmlns:p14="http://schemas.microsoft.com/office/powerpoint/2010/main" val="3509937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F9E928-E28C-4E0F-9495-C35859673A73}" type="datetimeFigureOut">
              <a:rPr lang="en-US" smtClean="0"/>
              <a:pPr/>
              <a:t>12/1/23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1918AFC-3C70-4217-99F0-A84494389164}" type="slidenum">
              <a:rPr lang="en-IN" smtClean="0"/>
              <a:pPr/>
              <a:t>‹#›</a:t>
            </a:fld>
            <a:endParaRPr lang="en-IN"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0033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3F9E928-E28C-4E0F-9495-C35859673A73}" type="datetimeFigureOut">
              <a:rPr lang="en-US" smtClean="0"/>
              <a:pPr/>
              <a:t>12/1/23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E1918AFC-3C70-4217-99F0-A84494389164}" type="slidenum">
              <a:rPr lang="en-IN" smtClean="0"/>
              <a:pPr/>
              <a:t>‹#›</a:t>
            </a:fld>
            <a:endParaRPr lang="en-IN" dirty="0"/>
          </a:p>
        </p:txBody>
      </p:sp>
    </p:spTree>
    <p:extLst>
      <p:ext uri="{BB962C8B-B14F-4D97-AF65-F5344CB8AC3E}">
        <p14:creationId xmlns:p14="http://schemas.microsoft.com/office/powerpoint/2010/main" val="1627247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F9E928-E28C-4E0F-9495-C35859673A73}" type="datetimeFigureOut">
              <a:rPr lang="en-US" smtClean="0"/>
              <a:pPr/>
              <a:t>12/1/23</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E1918AFC-3C70-4217-99F0-A84494389164}" type="slidenum">
              <a:rPr lang="en-IN" smtClean="0"/>
              <a:pPr/>
              <a:t>‹#›</a:t>
            </a:fld>
            <a:endParaRPr lang="en-IN" dirty="0"/>
          </a:p>
        </p:txBody>
      </p:sp>
    </p:spTree>
    <p:extLst>
      <p:ext uri="{BB962C8B-B14F-4D97-AF65-F5344CB8AC3E}">
        <p14:creationId xmlns:p14="http://schemas.microsoft.com/office/powerpoint/2010/main" val="3233573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3F9E928-E28C-4E0F-9495-C35859673A73}" type="datetimeFigureOut">
              <a:rPr lang="en-US" smtClean="0"/>
              <a:pPr/>
              <a:t>12/1/23</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E1918AFC-3C70-4217-99F0-A84494389164}" type="slidenum">
              <a:rPr lang="en-IN" smtClean="0"/>
              <a:pPr/>
              <a:t>‹#›</a:t>
            </a:fld>
            <a:endParaRPr lang="en-IN" dirty="0"/>
          </a:p>
        </p:txBody>
      </p:sp>
    </p:spTree>
    <p:extLst>
      <p:ext uri="{BB962C8B-B14F-4D97-AF65-F5344CB8AC3E}">
        <p14:creationId xmlns:p14="http://schemas.microsoft.com/office/powerpoint/2010/main" val="21002447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3F9E928-E28C-4E0F-9495-C35859673A73}" type="datetimeFigureOut">
              <a:rPr lang="en-US" smtClean="0"/>
              <a:pPr/>
              <a:t>12/1/23</a:t>
            </a:fld>
            <a:endParaRPr lang="en-IN"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dirty="0"/>
          </a:p>
        </p:txBody>
      </p:sp>
      <p:sp>
        <p:nvSpPr>
          <p:cNvPr id="9" name="Slide Number Placeholder 8"/>
          <p:cNvSpPr>
            <a:spLocks noGrp="1"/>
          </p:cNvSpPr>
          <p:nvPr>
            <p:ph type="sldNum" sz="quarter" idx="12"/>
          </p:nvPr>
        </p:nvSpPr>
        <p:spPr/>
        <p:txBody>
          <a:bodyPr/>
          <a:lstStyle/>
          <a:p>
            <a:fld id="{E1918AFC-3C70-4217-99F0-A84494389164}" type="slidenum">
              <a:rPr lang="en-IN" smtClean="0"/>
              <a:pPr/>
              <a:t>‹#›</a:t>
            </a:fld>
            <a:endParaRPr lang="en-IN" dirty="0"/>
          </a:p>
        </p:txBody>
      </p:sp>
    </p:spTree>
    <p:extLst>
      <p:ext uri="{BB962C8B-B14F-4D97-AF65-F5344CB8AC3E}">
        <p14:creationId xmlns:p14="http://schemas.microsoft.com/office/powerpoint/2010/main" val="1716325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3F9E928-E28C-4E0F-9495-C35859673A73}" type="datetimeFigureOut">
              <a:rPr lang="en-US" smtClean="0"/>
              <a:pPr/>
              <a:t>12/1/23</a:t>
            </a:fld>
            <a:endParaRPr lang="en-IN"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1918AFC-3C70-4217-99F0-A84494389164}" type="slidenum">
              <a:rPr lang="en-IN" smtClean="0"/>
              <a:pPr/>
              <a:t>‹#›</a:t>
            </a:fld>
            <a:endParaRPr lang="en-IN" dirty="0"/>
          </a:p>
        </p:txBody>
      </p:sp>
    </p:spTree>
    <p:extLst>
      <p:ext uri="{BB962C8B-B14F-4D97-AF65-F5344CB8AC3E}">
        <p14:creationId xmlns:p14="http://schemas.microsoft.com/office/powerpoint/2010/main" val="517817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F9E928-E28C-4E0F-9495-C35859673A73}" type="datetimeFigureOut">
              <a:rPr lang="en-US" smtClean="0"/>
              <a:pPr/>
              <a:t>12/1/23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E1918AFC-3C70-4217-99F0-A84494389164}" type="slidenum">
              <a:rPr lang="en-IN" smtClean="0"/>
              <a:pPr/>
              <a:t>‹#›</a:t>
            </a:fld>
            <a:endParaRPr lang="en-IN" dirty="0"/>
          </a:p>
        </p:txBody>
      </p:sp>
    </p:spTree>
    <p:extLst>
      <p:ext uri="{BB962C8B-B14F-4D97-AF65-F5344CB8AC3E}">
        <p14:creationId xmlns:p14="http://schemas.microsoft.com/office/powerpoint/2010/main" val="3214075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3F9E928-E28C-4E0F-9495-C35859673A73}" type="datetimeFigureOut">
              <a:rPr lang="en-US" smtClean="0"/>
              <a:pPr/>
              <a:t>12/1/23</a:t>
            </a:fld>
            <a:endParaRPr lang="en-IN"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1918AFC-3C70-4217-99F0-A84494389164}" type="slidenum">
              <a:rPr lang="en-IN" smtClean="0"/>
              <a:pPr/>
              <a:t>‹#›</a:t>
            </a:fld>
            <a:endParaRPr lang="en-IN"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1288202"/>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1.png"/><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5.png"/><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8.jpe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1.jpeg"/></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4.jpeg"/></Relationships>
</file>

<file path=ppt/slides/_rels/slide1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2579DAE-C141-48DB-810E-C070C3008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6" name="Rectangle 25">
            <a:extLst>
              <a:ext uri="{FF2B5EF4-FFF2-40B4-BE49-F238E27FC236}">
                <a16:creationId xmlns:a16="http://schemas.microsoft.com/office/drawing/2014/main" id="{02FD90C3-6350-4D5B-9738-6E94EDF30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8" name="Rectangle 27">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p:cNvSpPr>
          <p:nvPr/>
        </p:nvSpPr>
        <p:spPr>
          <a:xfrm>
            <a:off x="533400" y="516256"/>
            <a:ext cx="11135868" cy="5815584"/>
          </a:xfrm>
          <a:prstGeom prst="rect">
            <a:avLst/>
          </a:prstGeom>
          <a:noFill/>
        </p:spPr>
        <p:style>
          <a:lnRef idx="2">
            <a:schemeClr val="dk1"/>
          </a:lnRef>
          <a:fillRef idx="1">
            <a:schemeClr val="lt1"/>
          </a:fillRef>
          <a:effectRef idx="0">
            <a:schemeClr val="dk1"/>
          </a:effectRef>
          <a:fontRef idx="minor">
            <a:schemeClr val="dk1"/>
          </a:fontRef>
        </p:style>
        <p:txBody>
          <a:bodyPr>
            <a:noAutofit/>
          </a:bodyPr>
          <a:lstStyle/>
          <a:p>
            <a:pPr algn="just" defTabSz="318486">
              <a:spcAft>
                <a:spcPts val="516"/>
              </a:spcAft>
            </a:pPr>
            <a:endParaRPr lang="en-US" sz="2064" b="1" kern="100" dirty="0">
              <a:solidFill>
                <a:schemeClr val="dk1"/>
              </a:solidFill>
              <a:latin typeface="Times New Roman" panose="02020603050405020304" pitchFamily="18" charset="0"/>
              <a:ea typeface="+mn-ea"/>
              <a:cs typeface="Times New Roman" panose="02020603050405020304" pitchFamily="18" charset="0"/>
            </a:endParaRPr>
          </a:p>
          <a:p>
            <a:pPr algn="just" defTabSz="318486">
              <a:spcAft>
                <a:spcPts val="516"/>
              </a:spcAft>
            </a:pPr>
            <a:r>
              <a:rPr lang="en-US" sz="2400" b="1" kern="100" dirty="0">
                <a:latin typeface="Times New Roman" panose="02020603050405020304" pitchFamily="18" charset="0"/>
                <a:cs typeface="Times New Roman" panose="02020603050405020304" pitchFamily="18" charset="0"/>
              </a:rPr>
              <a:t>         </a:t>
            </a:r>
            <a:r>
              <a:rPr lang="en-US" sz="2400" b="1" kern="100" dirty="0">
                <a:solidFill>
                  <a:schemeClr val="dk1"/>
                </a:solidFill>
                <a:latin typeface="Times New Roman" panose="02020603050405020304" pitchFamily="18" charset="0"/>
                <a:ea typeface="+mn-ea"/>
                <a:cs typeface="Times New Roman" panose="02020603050405020304" pitchFamily="18" charset="0"/>
              </a:rPr>
              <a:t>PR</a:t>
            </a:r>
            <a:r>
              <a:rPr lang="en-US" sz="2400" b="1" kern="100" dirty="0">
                <a:latin typeface="Times New Roman" panose="02020603050405020304" pitchFamily="18" charset="0"/>
                <a:cs typeface="Times New Roman" panose="02020603050405020304" pitchFamily="18" charset="0"/>
              </a:rPr>
              <a:t>EDICTIVE MODELING OF DIABETES RISK FACTORS</a:t>
            </a:r>
            <a:endParaRPr lang="en-US" sz="2400" b="1" kern="1200" dirty="0">
              <a:solidFill>
                <a:schemeClr val="tx1">
                  <a:lumMod val="85000"/>
                  <a:lumOff val="15000"/>
                </a:schemeClr>
              </a:solidFill>
              <a:latin typeface="Times New Roman" panose="02020603050405020304" pitchFamily="18" charset="0"/>
              <a:ea typeface="+mn-ea"/>
              <a:cs typeface="Times New Roman" pitchFamily="18" charset="0"/>
            </a:endParaRPr>
          </a:p>
          <a:p>
            <a:pPr defTabSz="318486">
              <a:spcAft>
                <a:spcPts val="516"/>
              </a:spcAft>
            </a:pPr>
            <a:r>
              <a:rPr lang="en-US" sz="1548" b="1" u="sng" kern="1200" dirty="0">
                <a:solidFill>
                  <a:schemeClr val="tx1">
                    <a:lumMod val="85000"/>
                    <a:lumOff val="15000"/>
                  </a:schemeClr>
                </a:solidFill>
                <a:latin typeface="Times New Roman" panose="02020603050405020304" pitchFamily="18" charset="0"/>
                <a:ea typeface="+mn-ea"/>
                <a:cs typeface="Times New Roman" pitchFamily="18" charset="0"/>
              </a:rPr>
              <a:t>                                ______________________________________________________________________________________________</a:t>
            </a:r>
          </a:p>
          <a:p>
            <a:pPr algn="ctr" defTabSz="318486">
              <a:spcAft>
                <a:spcPts val="516"/>
              </a:spcAft>
            </a:pPr>
            <a:endParaRPr lang="en-US" sz="1548" b="1" u="sng" kern="1200" dirty="0">
              <a:solidFill>
                <a:schemeClr val="tx1">
                  <a:lumMod val="85000"/>
                  <a:lumOff val="15000"/>
                </a:schemeClr>
              </a:solidFill>
              <a:latin typeface="Times New Roman" panose="02020603050405020304" pitchFamily="18" charset="0"/>
              <a:ea typeface="+mn-ea"/>
              <a:cs typeface="Times New Roman" pitchFamily="18" charset="0"/>
            </a:endParaRPr>
          </a:p>
          <a:p>
            <a:pPr algn="ctr" defTabSz="318486">
              <a:spcAft>
                <a:spcPts val="516"/>
              </a:spcAft>
            </a:pPr>
            <a:endParaRPr lang="en-US" b="1" kern="1200" dirty="0">
              <a:solidFill>
                <a:schemeClr val="tx1">
                  <a:lumMod val="85000"/>
                  <a:lumOff val="15000"/>
                </a:schemeClr>
              </a:solidFill>
              <a:latin typeface="Times New Roman" panose="02020603050405020304" pitchFamily="18" charset="0"/>
              <a:ea typeface="+mn-ea"/>
              <a:cs typeface="Times New Roman" pitchFamily="18" charset="0"/>
            </a:endParaRPr>
          </a:p>
          <a:p>
            <a:pPr algn="ctr" defTabSz="318486">
              <a:spcAft>
                <a:spcPts val="516"/>
              </a:spcAft>
            </a:pPr>
            <a:r>
              <a:rPr lang="en-US" b="1" kern="1200" dirty="0">
                <a:solidFill>
                  <a:schemeClr val="tx1">
                    <a:lumMod val="85000"/>
                    <a:lumOff val="15000"/>
                  </a:schemeClr>
                </a:solidFill>
                <a:latin typeface="Times New Roman" panose="02020603050405020304" pitchFamily="18" charset="0"/>
                <a:ea typeface="+mn-ea"/>
                <a:cs typeface="Times New Roman" pitchFamily="18" charset="0"/>
              </a:rPr>
              <a:t>Prof . MAGESH TARALA</a:t>
            </a:r>
          </a:p>
          <a:p>
            <a:pPr algn="ctr" defTabSz="318486">
              <a:spcAft>
                <a:spcPts val="516"/>
              </a:spcAft>
            </a:pPr>
            <a:r>
              <a:rPr lang="en-US" kern="100" dirty="0">
                <a:solidFill>
                  <a:schemeClr val="dk1"/>
                </a:solidFill>
                <a:latin typeface="Times New Roman" panose="02020603050405020304" pitchFamily="18" charset="0"/>
                <a:ea typeface="+mn-ea"/>
                <a:cs typeface="Times New Roman" panose="02020603050405020304" pitchFamily="18" charset="0"/>
              </a:rPr>
              <a:t>             </a:t>
            </a:r>
          </a:p>
          <a:p>
            <a:pPr defTabSz="318486">
              <a:spcAft>
                <a:spcPts val="516"/>
              </a:spcAft>
            </a:pPr>
            <a:r>
              <a:rPr lang="en-US" kern="100" dirty="0">
                <a:solidFill>
                  <a:schemeClr val="dk1"/>
                </a:solidFill>
                <a:latin typeface="Times New Roman" panose="02020603050405020304" pitchFamily="18" charset="0"/>
                <a:ea typeface="+mn-ea"/>
                <a:cs typeface="Times New Roman" panose="02020603050405020304" pitchFamily="18" charset="0"/>
              </a:rPr>
              <a:t>                                                            </a:t>
            </a:r>
            <a:r>
              <a:rPr lang="en-US" b="1" kern="100" dirty="0">
                <a:solidFill>
                  <a:schemeClr val="dk1"/>
                </a:solidFill>
                <a:latin typeface="Times New Roman" panose="02020603050405020304" pitchFamily="18" charset="0"/>
                <a:ea typeface="+mn-ea"/>
                <a:cs typeface="Times New Roman" panose="02020603050405020304" pitchFamily="18" charset="0"/>
              </a:rPr>
              <a:t> BUAN 6356 - Business Analytics With R  </a:t>
            </a:r>
            <a:r>
              <a:rPr lang="en-US" sz="1600" b="1" kern="100" dirty="0">
                <a:solidFill>
                  <a:schemeClr val="dk1"/>
                </a:solidFill>
                <a:latin typeface="Times New Roman" panose="02020603050405020304" pitchFamily="18" charset="0"/>
                <a:ea typeface="+mn-ea"/>
                <a:cs typeface="Times New Roman" panose="02020603050405020304" pitchFamily="18" charset="0"/>
              </a:rPr>
              <a:t>                              </a:t>
            </a:r>
            <a:endParaRPr lang="en-US" sz="1600" kern="100" dirty="0">
              <a:solidFill>
                <a:schemeClr val="dk1"/>
              </a:solidFill>
              <a:latin typeface="Times New Roman" panose="02020603050405020304" pitchFamily="18" charset="0"/>
              <a:ea typeface="+mn-ea"/>
              <a:cs typeface="Times New Roman" panose="02020603050405020304" pitchFamily="18" charset="0"/>
            </a:endParaRPr>
          </a:p>
          <a:p>
            <a:pPr defTabSz="318486">
              <a:spcAft>
                <a:spcPts val="516"/>
              </a:spcAft>
            </a:pPr>
            <a:endParaRPr lang="en-US" sz="1548" kern="100" dirty="0">
              <a:solidFill>
                <a:schemeClr val="dk1"/>
              </a:solidFill>
              <a:latin typeface="Times New Roman" panose="02020603050405020304" pitchFamily="18" charset="0"/>
              <a:ea typeface="+mn-ea"/>
              <a:cs typeface="Times New Roman" panose="02020603050405020304" pitchFamily="18" charset="0"/>
            </a:endParaRPr>
          </a:p>
          <a:p>
            <a:pPr defTabSz="318486">
              <a:spcAft>
                <a:spcPts val="516"/>
              </a:spcAft>
            </a:pPr>
            <a:endParaRPr lang="en-US" sz="1548" kern="100" dirty="0">
              <a:solidFill>
                <a:schemeClr val="dk1"/>
              </a:solidFill>
              <a:latin typeface="Times New Roman" panose="02020603050405020304" pitchFamily="18" charset="0"/>
              <a:ea typeface="+mn-ea"/>
              <a:cs typeface="Times New Roman" panose="02020603050405020304" pitchFamily="18" charset="0"/>
            </a:endParaRPr>
          </a:p>
          <a:p>
            <a:pPr marL="3145536" lvl="8" defTabSz="318486">
              <a:spcAft>
                <a:spcPts val="516"/>
              </a:spcAft>
            </a:pPr>
            <a:r>
              <a:rPr lang="en-US" sz="1204" b="1" kern="1200" dirty="0">
                <a:solidFill>
                  <a:schemeClr val="tx1">
                    <a:lumMod val="85000"/>
                    <a:lumOff val="15000"/>
                  </a:schemeClr>
                </a:solidFill>
                <a:latin typeface="Times New Roman" panose="02020603050405020304" pitchFamily="18" charset="0"/>
                <a:ea typeface="+mn-ea"/>
                <a:cs typeface="Times New Roman" pitchFamily="18" charset="0"/>
              </a:rPr>
              <a:t> </a:t>
            </a:r>
          </a:p>
          <a:p>
            <a:pPr marL="3145536" lvl="8" algn="r" defTabSz="318486">
              <a:spcAft>
                <a:spcPts val="516"/>
              </a:spcAft>
            </a:pPr>
            <a:endParaRPr lang="en-US" sz="1204" b="1" dirty="0">
              <a:solidFill>
                <a:schemeClr val="tx1">
                  <a:lumMod val="85000"/>
                  <a:lumOff val="15000"/>
                </a:schemeClr>
              </a:solidFill>
              <a:latin typeface="Times New Roman" panose="02020603050405020304" pitchFamily="18" charset="0"/>
              <a:cs typeface="Times New Roman" pitchFamily="18" charset="0"/>
            </a:endParaRPr>
          </a:p>
          <a:p>
            <a:pPr marL="3145536" lvl="8" defTabSz="318486">
              <a:spcAft>
                <a:spcPts val="516"/>
              </a:spcAft>
            </a:pPr>
            <a:r>
              <a:rPr lang="en-US" sz="1204" b="1" kern="1200" dirty="0">
                <a:solidFill>
                  <a:schemeClr val="tx1">
                    <a:lumMod val="85000"/>
                    <a:lumOff val="15000"/>
                  </a:schemeClr>
                </a:solidFill>
                <a:latin typeface="Times New Roman" panose="02020603050405020304" pitchFamily="18" charset="0"/>
                <a:ea typeface="+mn-ea"/>
                <a:cs typeface="Times New Roman" pitchFamily="18" charset="0"/>
              </a:rPr>
              <a:t>                                                                                                  </a:t>
            </a:r>
            <a:r>
              <a:rPr lang="en-US" sz="1300" b="1" u="sng" kern="1200" dirty="0">
                <a:solidFill>
                  <a:schemeClr val="tx1">
                    <a:lumMod val="85000"/>
                    <a:lumOff val="15000"/>
                  </a:schemeClr>
                </a:solidFill>
                <a:latin typeface="Times New Roman" panose="02020603050405020304" pitchFamily="18" charset="0"/>
                <a:ea typeface="+mn-ea"/>
                <a:cs typeface="Times New Roman" pitchFamily="18" charset="0"/>
              </a:rPr>
              <a:t>PROJECT  SUBMITTED BY</a:t>
            </a:r>
          </a:p>
          <a:p>
            <a:pPr marL="3145536" lvl="8" defTabSz="393192"/>
            <a:r>
              <a:rPr lang="en-US" sz="1300" kern="1200" dirty="0">
                <a:solidFill>
                  <a:schemeClr val="tx1">
                    <a:lumMod val="85000"/>
                    <a:lumOff val="15000"/>
                  </a:schemeClr>
                </a:solidFill>
                <a:latin typeface="Times New Roman" panose="02020603050405020304" pitchFamily="18" charset="0"/>
                <a:ea typeface="+mn-ea"/>
                <a:cs typeface="Times New Roman" pitchFamily="18" charset="0"/>
              </a:rPr>
              <a:t>                                                                                            </a:t>
            </a:r>
            <a:r>
              <a:rPr lang="en-US" sz="1300" kern="100" cap="all" dirty="0">
                <a:solidFill>
                  <a:schemeClr val="dk1"/>
                </a:solidFill>
                <a:latin typeface="Times New Roman" panose="02020603050405020304" pitchFamily="18" charset="0"/>
                <a:ea typeface="+mn-ea"/>
                <a:cs typeface="Times New Roman" panose="02020603050405020304" pitchFamily="18" charset="0"/>
              </a:rPr>
              <a:t>Jan, Muneeb Ullah                  -   Mxj230018</a:t>
            </a:r>
            <a:endParaRPr lang="en-US" sz="1300" kern="100" dirty="0">
              <a:solidFill>
                <a:schemeClr val="dk1"/>
              </a:solidFill>
              <a:latin typeface="Times New Roman" panose="02020603050405020304" pitchFamily="18" charset="0"/>
              <a:ea typeface="+mn-ea"/>
              <a:cs typeface="Times New Roman" panose="02020603050405020304" pitchFamily="18" charset="0"/>
            </a:endParaRPr>
          </a:p>
          <a:p>
            <a:pPr marL="3145536" lvl="8" defTabSz="393192"/>
            <a:r>
              <a:rPr lang="en-US" sz="1300" kern="100" cap="all" dirty="0">
                <a:solidFill>
                  <a:schemeClr val="dk1"/>
                </a:solidFill>
                <a:latin typeface="Times New Roman" panose="02020603050405020304" pitchFamily="18" charset="0"/>
                <a:ea typeface="+mn-ea"/>
                <a:cs typeface="Times New Roman" panose="02020603050405020304" pitchFamily="18" charset="0"/>
              </a:rPr>
              <a:t>                                                                                            Khan, Raja Mamoon                -   Rxk230029            </a:t>
            </a:r>
            <a:endParaRPr lang="en-US" sz="1300" kern="100" dirty="0">
              <a:solidFill>
                <a:schemeClr val="dk1"/>
              </a:solidFill>
              <a:latin typeface="Times New Roman" panose="02020603050405020304" pitchFamily="18" charset="0"/>
              <a:ea typeface="+mn-ea"/>
              <a:cs typeface="Times New Roman" panose="02020603050405020304" pitchFamily="18" charset="0"/>
            </a:endParaRPr>
          </a:p>
          <a:p>
            <a:pPr marL="3145536" lvl="8" defTabSz="393192"/>
            <a:r>
              <a:rPr lang="en-US" sz="1300" kern="100" cap="all" dirty="0">
                <a:solidFill>
                  <a:schemeClr val="dk1"/>
                </a:solidFill>
                <a:latin typeface="Times New Roman" panose="02020603050405020304" pitchFamily="18" charset="0"/>
                <a:ea typeface="+mn-ea"/>
                <a:cs typeface="Times New Roman" panose="02020603050405020304" pitchFamily="18" charset="0"/>
              </a:rPr>
              <a:t>                                                                                            Dharam, </a:t>
            </a:r>
            <a:r>
              <a:rPr lang="en-US" sz="1300" kern="100" cap="all" dirty="0" err="1">
                <a:solidFill>
                  <a:schemeClr val="dk1"/>
                </a:solidFill>
                <a:latin typeface="Times New Roman" panose="02020603050405020304" pitchFamily="18" charset="0"/>
                <a:ea typeface="+mn-ea"/>
                <a:cs typeface="Times New Roman" panose="02020603050405020304" pitchFamily="18" charset="0"/>
              </a:rPr>
              <a:t>Tanmayee</a:t>
            </a:r>
            <a:r>
              <a:rPr lang="en-US" sz="1300" kern="100" cap="all" dirty="0">
                <a:solidFill>
                  <a:schemeClr val="dk1"/>
                </a:solidFill>
                <a:latin typeface="Times New Roman" panose="02020603050405020304" pitchFamily="18" charset="0"/>
                <a:ea typeface="+mn-ea"/>
                <a:cs typeface="Times New Roman" panose="02020603050405020304" pitchFamily="18" charset="0"/>
              </a:rPr>
              <a:t> Ashok   -  TXD220006</a:t>
            </a:r>
            <a:endParaRPr lang="en-US" sz="1300" kern="100" dirty="0">
              <a:solidFill>
                <a:schemeClr val="dk1"/>
              </a:solidFill>
              <a:latin typeface="Times New Roman" panose="02020603050405020304" pitchFamily="18" charset="0"/>
              <a:ea typeface="+mn-ea"/>
              <a:cs typeface="Times New Roman" panose="02020603050405020304" pitchFamily="18" charset="0"/>
            </a:endParaRPr>
          </a:p>
          <a:p>
            <a:pPr marL="3145536" lvl="8" defTabSz="393192"/>
            <a:r>
              <a:rPr lang="en-US" sz="1300" kern="100" cap="all" dirty="0">
                <a:solidFill>
                  <a:schemeClr val="dk1"/>
                </a:solidFill>
                <a:latin typeface="Times New Roman" panose="02020603050405020304" pitchFamily="18" charset="0"/>
                <a:ea typeface="+mn-ea"/>
                <a:cs typeface="Times New Roman" panose="02020603050405020304" pitchFamily="18" charset="0"/>
              </a:rPr>
              <a:t>                                                                                            VIJAY REFKIN PUVVALA             - vxp230008</a:t>
            </a:r>
            <a:endParaRPr lang="en-US" sz="1300" kern="100" dirty="0">
              <a:solidFill>
                <a:schemeClr val="dk1"/>
              </a:solidFill>
              <a:latin typeface="Times New Roman" panose="02020603050405020304" pitchFamily="18" charset="0"/>
              <a:ea typeface="+mn-ea"/>
              <a:cs typeface="Times New Roman" panose="02020603050405020304" pitchFamily="18" charset="0"/>
            </a:endParaRPr>
          </a:p>
          <a:p>
            <a:pPr marL="3145536" lvl="8" defTabSz="393192"/>
            <a:r>
              <a:rPr lang="en-US" sz="1300" kern="100" cap="all" dirty="0">
                <a:solidFill>
                  <a:schemeClr val="dk1"/>
                </a:solidFill>
                <a:latin typeface="Times New Roman" panose="02020603050405020304" pitchFamily="18" charset="0"/>
                <a:ea typeface="+mn-ea"/>
                <a:cs typeface="Times New Roman" panose="02020603050405020304" pitchFamily="18" charset="0"/>
              </a:rPr>
              <a:t>                                                                                            </a:t>
            </a:r>
            <a:r>
              <a:rPr lang="en-US" sz="1300" kern="100" cap="all" dirty="0" err="1">
                <a:solidFill>
                  <a:schemeClr val="dk1"/>
                </a:solidFill>
                <a:latin typeface="Times New Roman" panose="02020603050405020304" pitchFamily="18" charset="0"/>
                <a:ea typeface="+mn-ea"/>
                <a:cs typeface="Times New Roman" panose="02020603050405020304" pitchFamily="18" charset="0"/>
              </a:rPr>
              <a:t>Yajjala</a:t>
            </a:r>
            <a:r>
              <a:rPr lang="en-US" sz="1300" kern="100" cap="all" dirty="0">
                <a:solidFill>
                  <a:schemeClr val="dk1"/>
                </a:solidFill>
                <a:latin typeface="Times New Roman" panose="02020603050405020304" pitchFamily="18" charset="0"/>
                <a:ea typeface="+mn-ea"/>
                <a:cs typeface="Times New Roman" panose="02020603050405020304" pitchFamily="18" charset="0"/>
              </a:rPr>
              <a:t>, Jesse Jackson           - jxy230003 </a:t>
            </a:r>
            <a:endParaRPr lang="en-US" sz="1300" kern="100" dirty="0">
              <a:solidFill>
                <a:schemeClr val="dk1"/>
              </a:solidFill>
              <a:latin typeface="Times New Roman" panose="02020603050405020304" pitchFamily="18" charset="0"/>
              <a:ea typeface="+mn-ea"/>
              <a:cs typeface="Times New Roman" panose="02020603050405020304" pitchFamily="18" charset="0"/>
            </a:endParaRPr>
          </a:p>
          <a:p>
            <a:pPr marL="3145536" lvl="8" defTabSz="393192"/>
            <a:r>
              <a:rPr lang="en-US" sz="1300" kern="100" cap="all" dirty="0">
                <a:solidFill>
                  <a:schemeClr val="dk1"/>
                </a:solidFill>
                <a:latin typeface="Times New Roman" panose="02020603050405020304" pitchFamily="18" charset="0"/>
                <a:ea typeface="+mn-ea"/>
                <a:cs typeface="Times New Roman" panose="02020603050405020304" pitchFamily="18" charset="0"/>
              </a:rPr>
              <a:t>                                                                                            Nalli, </a:t>
            </a:r>
            <a:r>
              <a:rPr lang="en-US" sz="1300" kern="100" cap="all" dirty="0" err="1">
                <a:solidFill>
                  <a:schemeClr val="dk1"/>
                </a:solidFill>
                <a:latin typeface="Times New Roman" panose="02020603050405020304" pitchFamily="18" charset="0"/>
                <a:ea typeface="+mn-ea"/>
                <a:cs typeface="Times New Roman" panose="02020603050405020304" pitchFamily="18" charset="0"/>
              </a:rPr>
              <a:t>Gladin</a:t>
            </a:r>
            <a:r>
              <a:rPr lang="en-US" sz="1300" kern="100" cap="all" dirty="0">
                <a:solidFill>
                  <a:schemeClr val="dk1"/>
                </a:solidFill>
                <a:latin typeface="Times New Roman" panose="02020603050405020304" pitchFamily="18" charset="0"/>
                <a:ea typeface="+mn-ea"/>
                <a:cs typeface="Times New Roman" panose="02020603050405020304" pitchFamily="18" charset="0"/>
              </a:rPr>
              <a:t>                              - Gxn220000</a:t>
            </a:r>
            <a:endParaRPr lang="en-US" sz="1300" kern="100" dirty="0">
              <a:solidFill>
                <a:schemeClr val="dk1"/>
              </a:solidFill>
              <a:latin typeface="Times New Roman" panose="02020603050405020304" pitchFamily="18" charset="0"/>
              <a:ea typeface="+mn-ea"/>
              <a:cs typeface="Times New Roman" panose="02020603050405020304" pitchFamily="18" charset="0"/>
            </a:endParaRPr>
          </a:p>
          <a:p>
            <a:pPr defTabSz="318486">
              <a:spcAft>
                <a:spcPts val="516"/>
              </a:spcAft>
            </a:pPr>
            <a:r>
              <a:rPr lang="en-US" sz="1300" kern="1200" dirty="0">
                <a:solidFill>
                  <a:schemeClr val="tx1">
                    <a:lumMod val="85000"/>
                    <a:lumOff val="15000"/>
                  </a:schemeClr>
                </a:solidFill>
                <a:latin typeface="Times New Roman" panose="02020603050405020304" pitchFamily="18" charset="0"/>
                <a:ea typeface="+mn-ea"/>
                <a:cs typeface="Times New Roman" pitchFamily="18" charset="0"/>
              </a:rPr>
              <a:t>     </a:t>
            </a:r>
          </a:p>
          <a:p>
            <a:pPr defTabSz="318486">
              <a:spcAft>
                <a:spcPts val="516"/>
              </a:spcAft>
            </a:pPr>
            <a:endParaRPr lang="en-US" sz="1376" kern="1200" dirty="0">
              <a:solidFill>
                <a:schemeClr val="tx1">
                  <a:lumMod val="85000"/>
                  <a:lumOff val="15000"/>
                </a:schemeClr>
              </a:solidFill>
              <a:latin typeface="Times New Roman" panose="02020603050405020304" pitchFamily="18" charset="0"/>
              <a:ea typeface="+mn-ea"/>
              <a:cs typeface="Times New Roman" pitchFamily="18" charset="0"/>
            </a:endParaRPr>
          </a:p>
          <a:p>
            <a:pPr defTabSz="318486">
              <a:spcAft>
                <a:spcPts val="516"/>
              </a:spcAft>
            </a:pPr>
            <a:endParaRPr lang="en-US" sz="1376" kern="1200" dirty="0">
              <a:solidFill>
                <a:schemeClr val="tx1">
                  <a:lumMod val="85000"/>
                  <a:lumOff val="15000"/>
                </a:schemeClr>
              </a:solidFill>
              <a:latin typeface="Times New Roman" panose="02020603050405020304" pitchFamily="18" charset="0"/>
              <a:ea typeface="+mn-ea"/>
              <a:cs typeface="Times New Roman" pitchFamily="18" charset="0"/>
            </a:endParaRPr>
          </a:p>
          <a:p>
            <a:pPr defTabSz="318486">
              <a:spcAft>
                <a:spcPts val="516"/>
              </a:spcAft>
            </a:pPr>
            <a:endParaRPr lang="en-US" sz="1376" b="1" kern="1200" dirty="0">
              <a:solidFill>
                <a:schemeClr val="tx1">
                  <a:lumMod val="85000"/>
                  <a:lumOff val="15000"/>
                </a:schemeClr>
              </a:solidFill>
              <a:latin typeface="Times New Roman" panose="02020603050405020304" pitchFamily="18" charset="0"/>
              <a:ea typeface="+mn-ea"/>
              <a:cs typeface="Times New Roman" pitchFamily="18" charset="0"/>
            </a:endParaRPr>
          </a:p>
          <a:p>
            <a:pPr defTabSz="318486">
              <a:spcAft>
                <a:spcPts val="516"/>
              </a:spcAft>
            </a:pPr>
            <a:endParaRPr lang="en-US" sz="1376" b="1" kern="1200" dirty="0">
              <a:solidFill>
                <a:schemeClr val="tx1">
                  <a:lumMod val="85000"/>
                  <a:lumOff val="15000"/>
                </a:schemeClr>
              </a:solidFill>
              <a:latin typeface="Times New Roman" panose="02020603050405020304" pitchFamily="18" charset="0"/>
              <a:ea typeface="+mn-ea"/>
              <a:cs typeface="Times New Roman" pitchFamily="18" charset="0"/>
            </a:endParaRPr>
          </a:p>
          <a:p>
            <a:pPr defTabSz="318486">
              <a:spcAft>
                <a:spcPts val="516"/>
              </a:spcAft>
            </a:pPr>
            <a:endParaRPr lang="en-US" sz="1376" b="1" kern="1200" dirty="0">
              <a:solidFill>
                <a:schemeClr val="tx1">
                  <a:lumMod val="85000"/>
                  <a:lumOff val="15000"/>
                </a:schemeClr>
              </a:solidFill>
              <a:latin typeface="Times New Roman" panose="02020603050405020304" pitchFamily="18" charset="0"/>
              <a:ea typeface="+mn-ea"/>
              <a:cs typeface="Times New Roman" pitchFamily="18" charset="0"/>
            </a:endParaRPr>
          </a:p>
          <a:p>
            <a:pPr>
              <a:spcAft>
                <a:spcPts val="600"/>
              </a:spcAft>
            </a:pPr>
            <a:endParaRPr lang="en-US" sz="1600" b="1" dirty="0">
              <a:solidFill>
                <a:schemeClr val="tx1">
                  <a:lumMod val="85000"/>
                  <a:lumOff val="15000"/>
                </a:schemeClr>
              </a:solidFill>
              <a:latin typeface="Times New Roman" panose="02020603050405020304" pitchFamily="18" charset="0"/>
              <a:cs typeface="Times New Roman" pitchFamily="18" charset="0"/>
            </a:endParaRPr>
          </a:p>
        </p:txBody>
      </p:sp>
      <p:pic>
        <p:nvPicPr>
          <p:cNvPr id="15" name="Picture 14" descr="A logo with orange letters on a black background&#10;&#10;Description automatically generated">
            <a:extLst>
              <a:ext uri="{FF2B5EF4-FFF2-40B4-BE49-F238E27FC236}">
                <a16:creationId xmlns:a16="http://schemas.microsoft.com/office/drawing/2014/main" id="{B170EE90-B255-CEC4-A247-B03D3829503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3867060" y="1659623"/>
            <a:ext cx="4131577" cy="4131577"/>
          </a:xfrm>
          <a:prstGeom prst="rect">
            <a:avLst/>
          </a:prstGeom>
        </p:spPr>
      </p:pic>
      <p:pic>
        <p:nvPicPr>
          <p:cNvPr id="19" name="Picture 18" descr="A logo with orange letters on a black background&#10;&#10;Description automatically generated">
            <a:extLst>
              <a:ext uri="{FF2B5EF4-FFF2-40B4-BE49-F238E27FC236}">
                <a16:creationId xmlns:a16="http://schemas.microsoft.com/office/drawing/2014/main" id="{4FE876B3-E475-2F1D-A765-CE4A2A5959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60885" y="561253"/>
            <a:ext cx="921515" cy="92151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52400" y="76201"/>
            <a:ext cx="11887200" cy="6096000"/>
          </a:xfrm>
        </p:spPr>
        <p:txBody>
          <a:bodyPr>
            <a:noAutofit/>
          </a:bodyPr>
          <a:lstStyle/>
          <a:p>
            <a:pPr marL="0" marR="0" lvl="0" indent="0" algn="just">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spcAft>
                <a:spcPts val="0"/>
              </a:spcAft>
              <a:buFont typeface="Arial" panose="020B0604020202020204" pitchFamily="34" charset="0"/>
              <a:buChar char="•"/>
            </a:pPr>
            <a:r>
              <a:rPr lang="en-US" sz="1800" b="1" u="sng" kern="100" dirty="0">
                <a:effectLst/>
                <a:latin typeface="Times New Roman" panose="02020603050405020304" pitchFamily="18" charset="0"/>
                <a:ea typeface="Calibri" panose="020F0502020204030204" pitchFamily="34" charset="0"/>
                <a:cs typeface="Times New Roman" panose="02020603050405020304" pitchFamily="18" charset="0"/>
              </a:rPr>
              <a:t>Performing a Chi Square test to check if the difference in proportions is statistically significant.</a:t>
            </a:r>
          </a:p>
          <a:p>
            <a:pPr marL="0" marR="0" lvl="0" indent="0" algn="just">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92608" lvl="1" indent="0" algn="just">
              <a:spcBef>
                <a:spcPts val="0"/>
              </a:spcBef>
              <a:spcAft>
                <a:spcPts val="0"/>
              </a:spcAft>
              <a:buNone/>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H0: Proportion of individuals with diabetes is same for males and females.</a:t>
            </a:r>
          </a:p>
          <a:p>
            <a:pPr marL="292608" lvl="1" indent="0" algn="just">
              <a:spcBef>
                <a:spcPts val="0"/>
              </a:spcBef>
              <a:spcAft>
                <a:spcPts val="0"/>
              </a:spcAft>
              <a:buNone/>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H1: Proportion of individuals with diabetes is different for males and females.</a:t>
            </a:r>
          </a:p>
          <a:p>
            <a:pPr marL="0" marR="0" lvl="0" indent="0" algn="just">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a:spcBef>
                <a:spcPts val="0"/>
              </a:spcBef>
              <a:spcAft>
                <a:spcPts val="0"/>
              </a:spcAft>
              <a:buNone/>
            </a:pPr>
            <a:endParaRPr lang="en-US" sz="1800" kern="100" dirty="0">
              <a:latin typeface="Times New Roman" panose="02020603050405020304" pitchFamily="18" charset="0"/>
              <a:ea typeface="Calibri" panose="020F0502020204030204" pitchFamily="34" charset="0"/>
              <a:cs typeface="Times New Roman" panose="02020603050405020304" pitchFamily="18" charset="0"/>
            </a:endParaRPr>
          </a:p>
          <a:p>
            <a:pPr marR="0" algn="just">
              <a:spcBef>
                <a:spcPts val="0"/>
              </a:spcBef>
              <a:spcAft>
                <a:spcPts val="0"/>
              </a:spcAft>
              <a:buFont typeface="Arial" panose="020B0604020202020204" pitchFamily="34" charset="0"/>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As the p-value is greater than the threshold significance level, with 95% confidence we can conclude that Proportion of individuals who have diabetes is same irrespective of gender. In simple terms, Gender plays a very small or no role at all in determining if an individual will have diabetes or not. </a:t>
            </a:r>
          </a:p>
          <a:p>
            <a:pPr marL="0" marR="0" indent="0" algn="ctr">
              <a:spcBef>
                <a:spcPts val="0"/>
              </a:spcBef>
              <a:spcAft>
                <a:spcPts val="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indent="0" algn="ctr">
              <a:spcBef>
                <a:spcPts val="0"/>
              </a:spcBef>
              <a:spcAft>
                <a:spcPts val="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194310" marR="0" indent="-285750" algn="just">
              <a:spcBef>
                <a:spcPts val="0"/>
              </a:spcBef>
              <a:spcAft>
                <a:spcPts val="0"/>
              </a:spcAft>
              <a:buFont typeface="Arial" panose="020B0604020202020204" pitchFamily="34" charset="0"/>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Testing the Hypothesis that claims older females are more likely to have diabetes. We are considering individuals who are above the age of 60 as old as 60 falls above the 3</a:t>
            </a:r>
            <a:r>
              <a:rPr lang="en-US" sz="1800" kern="100" baseline="30000" dirty="0">
                <a:effectLst/>
                <a:latin typeface="Times New Roman" panose="02020603050405020304" pitchFamily="18" charset="0"/>
                <a:ea typeface="Calibri" panose="020F0502020204030204" pitchFamily="34" charset="0"/>
                <a:cs typeface="Times New Roman" panose="02020603050405020304" pitchFamily="18" charset="0"/>
              </a:rPr>
              <a:t>rd</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quartile of the Age predictor. </a:t>
            </a:r>
          </a:p>
          <a:p>
            <a:pPr marL="194310" marR="0" indent="-285750" algn="just">
              <a:spcBef>
                <a:spcPts val="0"/>
              </a:spcBef>
              <a:spcAft>
                <a:spcPts val="0"/>
              </a:spcAft>
              <a:buFont typeface="Arial" panose="020B0604020202020204" pitchFamily="34" charset="0"/>
              <a:buChar char="•"/>
            </a:pPr>
            <a:endParaRPr lang="en-US" sz="1800" kern="100" dirty="0">
              <a:latin typeface="Times New Roman" panose="02020603050405020304" pitchFamily="18" charset="0"/>
              <a:ea typeface="Calibri" panose="020F0502020204030204" pitchFamily="34" charset="0"/>
              <a:cs typeface="Times New Roman" panose="02020603050405020304" pitchFamily="18" charset="0"/>
            </a:endParaRPr>
          </a:p>
          <a:p>
            <a:pPr marL="194310" marR="0" indent="-285750" algn="just">
              <a:spcBef>
                <a:spcPts val="0"/>
              </a:spcBef>
              <a:spcAft>
                <a:spcPts val="0"/>
              </a:spcAft>
              <a:buFont typeface="Arial" panose="020B0604020202020204" pitchFamily="34" charset="0"/>
              <a:buChar cha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194310" marR="0" indent="-285750" algn="just">
              <a:spcBef>
                <a:spcPts val="0"/>
              </a:spcBef>
              <a:spcAft>
                <a:spcPts val="0"/>
              </a:spcAft>
              <a:buFont typeface="Arial" panose="020B0604020202020204" pitchFamily="34" charset="0"/>
              <a:buChar char="•"/>
            </a:pPr>
            <a:endParaRPr lang="en-US" sz="1800" kern="100" dirty="0">
              <a:latin typeface="Times New Roman" panose="02020603050405020304" pitchFamily="18" charset="0"/>
              <a:ea typeface="Calibri" panose="020F0502020204030204" pitchFamily="34" charset="0"/>
              <a:cs typeface="Times New Roman" panose="02020603050405020304" pitchFamily="18" charset="0"/>
            </a:endParaRPr>
          </a:p>
          <a:p>
            <a:pPr marL="194310" marR="0" indent="-285750" algn="just">
              <a:spcBef>
                <a:spcPts val="0"/>
              </a:spcBef>
              <a:spcAft>
                <a:spcPts val="0"/>
              </a:spcAft>
              <a:buFont typeface="Arial" panose="020B0604020202020204" pitchFamily="34" charset="0"/>
              <a:buChar cha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194310" marR="0" indent="-285750" algn="just">
              <a:spcBef>
                <a:spcPts val="0"/>
              </a:spcBef>
              <a:spcAft>
                <a:spcPts val="0"/>
              </a:spcAft>
              <a:buFont typeface="Arial" panose="020B0604020202020204" pitchFamily="34" charset="0"/>
              <a:buChar char="•"/>
            </a:pPr>
            <a:endParaRPr lang="en-US" sz="1800" kern="100" dirty="0">
              <a:latin typeface="Times New Roman" panose="02020603050405020304" pitchFamily="18" charset="0"/>
              <a:ea typeface="Calibri" panose="020F0502020204030204" pitchFamily="34" charset="0"/>
              <a:cs typeface="Times New Roman" panose="02020603050405020304" pitchFamily="18" charset="0"/>
            </a:endParaRPr>
          </a:p>
          <a:p>
            <a:pPr marL="194310" indent="-285750" algn="just">
              <a:spcBef>
                <a:spcPts val="0"/>
              </a:spcBef>
              <a:spcAft>
                <a:spcPts val="0"/>
              </a:spcAft>
              <a:buFont typeface="Arial" panose="020B0604020202020204" pitchFamily="34" charset="0"/>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15 females with diabetes are older than 60 which is 0.08% of total female with diabetes. </a:t>
            </a:r>
          </a:p>
          <a:p>
            <a:pPr marL="194310" marR="0" indent="-285750" algn="just">
              <a:spcBef>
                <a:spcPts val="0"/>
              </a:spcBef>
              <a:spcAft>
                <a:spcPts val="0"/>
              </a:spcAft>
              <a:buFont typeface="Arial" panose="020B0604020202020204" pitchFamily="34" charset="0"/>
              <a:buChar cha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lvl="0" indent="0" algn="just">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a:spcBef>
                <a:spcPts val="0"/>
              </a:spcBef>
              <a:spcAft>
                <a:spcPts val="0"/>
              </a:spcAft>
              <a:buNone/>
            </a:pPr>
            <a:endParaRPr lang="en-US" sz="1800" kern="100" dirty="0">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8" name="Picture 7" descr="A white background with black text&#10;&#10;Description automatically generated">
            <a:extLst>
              <a:ext uri="{FF2B5EF4-FFF2-40B4-BE49-F238E27FC236}">
                <a16:creationId xmlns:a16="http://schemas.microsoft.com/office/drawing/2014/main" id="{219B89B3-E12E-3E08-306D-90A397C74C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800" y="762000"/>
            <a:ext cx="4068445" cy="787400"/>
          </a:xfrm>
          <a:prstGeom prst="rect">
            <a:avLst/>
          </a:prstGeom>
        </p:spPr>
      </p:pic>
      <p:pic>
        <p:nvPicPr>
          <p:cNvPr id="10" name="Picture 9" descr="A close-up of text&#10;&#10;Description automatically generated">
            <a:extLst>
              <a:ext uri="{FF2B5EF4-FFF2-40B4-BE49-F238E27FC236}">
                <a16:creationId xmlns:a16="http://schemas.microsoft.com/office/drawing/2014/main" id="{77471969-9271-784E-B78D-892D1925BD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1800" y="3657600"/>
            <a:ext cx="5002530" cy="992742"/>
          </a:xfrm>
          <a:prstGeom prst="rect">
            <a:avLst/>
          </a:prstGeom>
        </p:spPr>
      </p:pic>
      <p:pic>
        <p:nvPicPr>
          <p:cNvPr id="11" name="Picture 10" descr="A close-up of a white background&#10;&#10;Description automatically generated">
            <a:extLst>
              <a:ext uri="{FF2B5EF4-FFF2-40B4-BE49-F238E27FC236}">
                <a16:creationId xmlns:a16="http://schemas.microsoft.com/office/drawing/2014/main" id="{AD8196A1-335A-54A1-5305-5A73AD36B1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1800" y="5147146"/>
            <a:ext cx="5176520" cy="1015365"/>
          </a:xfrm>
          <a:prstGeom prst="rect">
            <a:avLst/>
          </a:prstGeom>
        </p:spPr>
      </p:pic>
      <p:pic>
        <p:nvPicPr>
          <p:cNvPr id="12" name="Picture 11" descr="A logo with orange letters on a black background&#10;&#10;Description automatically generated">
            <a:extLst>
              <a:ext uri="{FF2B5EF4-FFF2-40B4-BE49-F238E27FC236}">
                <a16:creationId xmlns:a16="http://schemas.microsoft.com/office/drawing/2014/main" id="{9FC39037-A0A6-B0F7-DD7D-DD7B4B23327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58980" y="-76200"/>
            <a:ext cx="1066495" cy="1066495"/>
          </a:xfrm>
          <a:prstGeom prst="rect">
            <a:avLst/>
          </a:prstGeom>
        </p:spPr>
      </p:pic>
    </p:spTree>
    <p:extLst>
      <p:ext uri="{BB962C8B-B14F-4D97-AF65-F5344CB8AC3E}">
        <p14:creationId xmlns:p14="http://schemas.microsoft.com/office/powerpoint/2010/main" val="3739399493"/>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52400" y="76201"/>
            <a:ext cx="11887200" cy="6096000"/>
          </a:xfrm>
        </p:spPr>
        <p:txBody>
          <a:bodyPr>
            <a:noAutofit/>
          </a:bodyPr>
          <a:lstStyle/>
          <a:p>
            <a:pPr marL="194310" marR="0" indent="-285750">
              <a:spcBef>
                <a:spcPts val="0"/>
              </a:spcBef>
              <a:spcAft>
                <a:spcPts val="0"/>
              </a:spcAft>
              <a:buFont typeface="Arial" panose="020B0604020202020204" pitchFamily="34" charset="0"/>
              <a:buChar cha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94310" marR="0" indent="-285750">
              <a:spcBef>
                <a:spcPts val="0"/>
              </a:spcBef>
              <a:spcAft>
                <a:spcPts val="0"/>
              </a:spcAft>
              <a:buFont typeface="Arial" panose="020B0604020202020204" pitchFamily="34" charset="0"/>
              <a:buChar char="•"/>
            </a:pPr>
            <a:endParaRPr lang="en-US" sz="1800" kern="100" dirty="0">
              <a:latin typeface="Calibri" panose="020F0502020204030204" pitchFamily="34" charset="0"/>
              <a:ea typeface="Calibri" panose="020F0502020204030204" pitchFamily="34" charset="0"/>
              <a:cs typeface="Times New Roman" panose="02020603050405020304" pitchFamily="18" charset="0"/>
            </a:endParaRPr>
          </a:p>
          <a:p>
            <a:pPr marL="194310" marR="0" indent="-285750">
              <a:spcBef>
                <a:spcPts val="0"/>
              </a:spcBef>
              <a:spcAft>
                <a:spcPts val="0"/>
              </a:spcAft>
              <a:buFont typeface="Arial" panose="020B0604020202020204" pitchFamily="34" charset="0"/>
              <a:buChar cha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94310" marR="0" indent="-285750">
              <a:spcBef>
                <a:spcPts val="0"/>
              </a:spcBef>
              <a:spcAft>
                <a:spcPts val="0"/>
              </a:spcAft>
              <a:buFont typeface="Arial" panose="020B0604020202020204" pitchFamily="34" charset="0"/>
              <a:buChar char="•"/>
            </a:pPr>
            <a:endParaRPr lang="en-US" sz="1800" kern="100" dirty="0">
              <a:latin typeface="Calibri" panose="020F0502020204030204" pitchFamily="34" charset="0"/>
              <a:ea typeface="Calibri" panose="020F0502020204030204" pitchFamily="34" charset="0"/>
              <a:cs typeface="Times New Roman" panose="02020603050405020304" pitchFamily="18" charset="0"/>
            </a:endParaRPr>
          </a:p>
          <a:p>
            <a:pPr marL="194310" marR="0" indent="-285750">
              <a:spcBef>
                <a:spcPts val="0"/>
              </a:spcBef>
              <a:spcAft>
                <a:spcPts val="0"/>
              </a:spcAft>
              <a:buFont typeface="Arial" panose="020B0604020202020204" pitchFamily="34" charset="0"/>
              <a:buChar cha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94310" marR="0" indent="-285750">
              <a:spcBef>
                <a:spcPts val="0"/>
              </a:spcBef>
              <a:spcAft>
                <a:spcPts val="0"/>
              </a:spcAft>
              <a:buFont typeface="Arial" panose="020B0604020202020204" pitchFamily="34" charset="0"/>
              <a:buChar char="•"/>
            </a:pPr>
            <a:endParaRPr lang="en-US" sz="1800" kern="100" dirty="0">
              <a:latin typeface="Calibri" panose="020F0502020204030204" pitchFamily="34" charset="0"/>
              <a:ea typeface="Calibri" panose="020F0502020204030204" pitchFamily="34" charset="0"/>
              <a:cs typeface="Times New Roman" panose="02020603050405020304" pitchFamily="18" charset="0"/>
            </a:endParaRPr>
          </a:p>
          <a:p>
            <a:pPr marL="194310" marR="0" indent="-285750">
              <a:spcBef>
                <a:spcPts val="0"/>
              </a:spcBef>
              <a:spcAft>
                <a:spcPts val="0"/>
              </a:spcAft>
              <a:buFont typeface="Arial" panose="020B0604020202020204" pitchFamily="34" charset="0"/>
              <a:buChar cha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94310" marR="0" indent="-285750">
              <a:spcBef>
                <a:spcPts val="0"/>
              </a:spcBef>
              <a:spcAft>
                <a:spcPts val="0"/>
              </a:spcAft>
              <a:buFont typeface="Arial" panose="020B0604020202020204" pitchFamily="34" charset="0"/>
              <a:buChar char="•"/>
            </a:pPr>
            <a:endParaRPr lang="en-US" sz="1800" kern="100" dirty="0">
              <a:latin typeface="Calibri" panose="020F0502020204030204" pitchFamily="34" charset="0"/>
              <a:ea typeface="Calibri" panose="020F0502020204030204" pitchFamily="34" charset="0"/>
              <a:cs typeface="Times New Roman" panose="02020603050405020304" pitchFamily="18" charset="0"/>
            </a:endParaRPr>
          </a:p>
          <a:p>
            <a:pPr marL="194310" marR="0" indent="-285750">
              <a:spcBef>
                <a:spcPts val="0"/>
              </a:spcBef>
              <a:spcAft>
                <a:spcPts val="0"/>
              </a:spcAft>
              <a:buFont typeface="Arial" panose="020B0604020202020204" pitchFamily="34" charset="0"/>
              <a:buChar cha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94310" marR="0" indent="-285750">
              <a:spcBef>
                <a:spcPts val="0"/>
              </a:spcBef>
              <a:spcAft>
                <a:spcPts val="0"/>
              </a:spcAft>
              <a:buFont typeface="Arial" panose="020B0604020202020204" pitchFamily="34" charset="0"/>
              <a:buChar char="•"/>
            </a:pPr>
            <a:endParaRPr lang="en-US" sz="1800" kern="100" dirty="0">
              <a:latin typeface="Calibri" panose="020F0502020204030204" pitchFamily="34" charset="0"/>
              <a:ea typeface="Calibri" panose="020F0502020204030204" pitchFamily="34" charset="0"/>
              <a:cs typeface="Times New Roman" panose="02020603050405020304" pitchFamily="18" charset="0"/>
            </a:endParaRPr>
          </a:p>
          <a:p>
            <a:pPr marL="194310" marR="0" indent="-285750">
              <a:spcBef>
                <a:spcPts val="0"/>
              </a:spcBef>
              <a:spcAft>
                <a:spcPts val="0"/>
              </a:spcAft>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11 males with diabetes are older than 60 which is 0.07% of the total males with diabetes.</a:t>
            </a:r>
          </a:p>
          <a:p>
            <a:pPr marL="194310" marR="0" indent="-285750">
              <a:spcBef>
                <a:spcPts val="0"/>
              </a:spcBef>
              <a:spcAft>
                <a:spcPts val="0"/>
              </a:spcAft>
              <a:buFont typeface="Arial" panose="020B0604020202020204" pitchFamily="34" charset="0"/>
              <a:buChar cha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94310" marR="0" indent="-285750">
              <a:spcBef>
                <a:spcPts val="0"/>
              </a:spcBef>
              <a:spcAft>
                <a:spcPts val="0"/>
              </a:spcAft>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From the above test, we can infer that the probability of having diabetes for both males and females is similar. The 0.01%    </a:t>
            </a:r>
          </a:p>
          <a:p>
            <a:pPr marL="0" marR="0" indent="0">
              <a:spcBef>
                <a:spcPts val="0"/>
              </a:spcBef>
              <a:spcAft>
                <a:spcPts val="0"/>
              </a:spcAft>
              <a:buNone/>
            </a:pPr>
            <a:r>
              <a:rPr lang="en-US" sz="1800" kern="100" dirty="0">
                <a:latin typeface="Calibri" panose="020F0502020204030204" pitchFamily="34" charset="0"/>
                <a:ea typeface="Calibri" panose="020F0502020204030204" pitchFamily="34" charset="0"/>
                <a:cs typeface="Times New Roman" panose="02020603050405020304" pitchFamily="18" charset="0"/>
              </a:rPr>
              <a: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difference in proportions is statistically insignificant. </a:t>
            </a:r>
          </a:p>
          <a:p>
            <a:pPr marL="0" marR="0" indent="0">
              <a:spcBef>
                <a:spcPts val="0"/>
              </a:spcBef>
              <a:spcAft>
                <a:spcPts val="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just">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 name="Picture 1" descr="A logo with orange letters on a black background&#10;&#10;Description automatically generated">
            <a:extLst>
              <a:ext uri="{FF2B5EF4-FFF2-40B4-BE49-F238E27FC236}">
                <a16:creationId xmlns:a16="http://schemas.microsoft.com/office/drawing/2014/main" id="{1BF41F7B-E66F-96A4-3ACA-2F8B42488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58980" y="-76200"/>
            <a:ext cx="1066495" cy="1066495"/>
          </a:xfrm>
          <a:prstGeom prst="rect">
            <a:avLst/>
          </a:prstGeom>
        </p:spPr>
      </p:pic>
    </p:spTree>
    <p:extLst>
      <p:ext uri="{BB962C8B-B14F-4D97-AF65-F5344CB8AC3E}">
        <p14:creationId xmlns:p14="http://schemas.microsoft.com/office/powerpoint/2010/main" val="1394969394"/>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52400" y="76201"/>
            <a:ext cx="11887200" cy="6096000"/>
          </a:xfrm>
        </p:spPr>
        <p:txBody>
          <a:bodyPr>
            <a:noAutofit/>
          </a:bodyPr>
          <a:lstStyle/>
          <a:p>
            <a:pPr algn="just">
              <a:spcBef>
                <a:spcPts val="0"/>
              </a:spcBef>
              <a:spcAft>
                <a:spcPts val="0"/>
              </a:spcAft>
              <a:buFont typeface="Arial" panose="020B0604020202020204" pitchFamily="34" charset="0"/>
              <a:buChar char="•"/>
            </a:pPr>
            <a:r>
              <a:rPr lang="en-US" sz="1800" b="1" u="sng" kern="100" dirty="0">
                <a:effectLst/>
                <a:latin typeface="Times New Roman" panose="02020603050405020304" pitchFamily="18" charset="0"/>
                <a:ea typeface="Calibri" panose="020F0502020204030204" pitchFamily="34" charset="0"/>
                <a:cs typeface="Times New Roman" panose="02020603050405020304" pitchFamily="18" charset="0"/>
              </a:rPr>
              <a:t>Correlation of Predictors with the Outcome variable</a:t>
            </a:r>
          </a:p>
          <a:p>
            <a:pPr marL="0" marR="0" lvl="0" indent="0" algn="ctr">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spcBef>
                <a:spcPts val="0"/>
              </a:spcBef>
              <a:spcAft>
                <a:spcPts val="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a:spcBef>
                <a:spcPts val="0"/>
              </a:spcBef>
              <a:spcAft>
                <a:spcPts val="0"/>
              </a:spcAft>
              <a:buFont typeface="Wingdings" panose="05000000000000000000" pitchFamily="2" charset="2"/>
              <a:buChar char="Ø"/>
            </a:pPr>
            <a:r>
              <a:rPr lang="en-US" sz="1800" b="1" kern="10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Boxplot of Cholesterol by outcome class along with the T-test to check its </a:t>
            </a:r>
          </a:p>
          <a:p>
            <a:pPr marL="0" indent="0">
              <a:spcBef>
                <a:spcPts val="0"/>
              </a:spcBef>
              <a:spcAft>
                <a:spcPts val="0"/>
              </a:spcAft>
              <a:buNone/>
            </a:pPr>
            <a:r>
              <a:rPr lang="en-US" sz="1800" b="1" kern="10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significance:</a:t>
            </a:r>
          </a:p>
          <a:p>
            <a:pPr marL="0" marR="0" lvl="0" indent="0">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spcBef>
                <a:spcPts val="0"/>
              </a:spcBef>
              <a:spcAft>
                <a:spcPts val="0"/>
              </a:spcAft>
              <a:buNone/>
            </a:pPr>
            <a:endParaRPr lang="en-US" sz="1800" kern="100" dirty="0">
              <a:latin typeface="Times New Roman" panose="02020603050405020304" pitchFamily="18" charset="0"/>
              <a:ea typeface="Calibri" panose="020F0502020204030204" pitchFamily="34" charset="0"/>
              <a:cs typeface="Times New Roman" panose="02020603050405020304" pitchFamily="18" charset="0"/>
            </a:endParaRPr>
          </a:p>
          <a:p>
            <a:pPr marL="0" marR="0" lvl="0" indent="0">
              <a:spcBef>
                <a:spcPts val="0"/>
              </a:spcBef>
              <a:spcAft>
                <a:spcPts val="0"/>
              </a:spcAft>
              <a:buNone/>
            </a:pPr>
            <a:endParaRPr lang="en-US" sz="1800" kern="100" dirty="0">
              <a:latin typeface="Times New Roman" panose="02020603050405020304" pitchFamily="18" charset="0"/>
              <a:ea typeface="Calibri" panose="020F0502020204030204" pitchFamily="34" charset="0"/>
              <a:cs typeface="Times New Roman" panose="02020603050405020304" pitchFamily="18" charset="0"/>
            </a:endParaRPr>
          </a:p>
          <a:p>
            <a:pPr marL="0" marR="0" lvl="0" indent="0">
              <a:spcBef>
                <a:spcPts val="0"/>
              </a:spcBef>
              <a:spcAft>
                <a:spcPts val="0"/>
              </a:spcAft>
              <a:buNone/>
            </a:pPr>
            <a:endParaRPr lang="en-US" sz="1800" kern="100" dirty="0">
              <a:latin typeface="Times New Roman" panose="02020603050405020304" pitchFamily="18" charset="0"/>
              <a:ea typeface="Calibri" panose="020F0502020204030204" pitchFamily="34" charset="0"/>
              <a:cs typeface="Times New Roman" panose="02020603050405020304" pitchFamily="18" charset="0"/>
            </a:endParaRPr>
          </a:p>
          <a:p>
            <a:pPr marL="0" marR="0" lvl="0" indent="0">
              <a:spcBef>
                <a:spcPts val="0"/>
              </a:spcBef>
              <a:spcAft>
                <a:spcPts val="0"/>
              </a:spcAft>
              <a:buNone/>
            </a:pPr>
            <a:endParaRPr lang="en-US" sz="1800" kern="100" dirty="0">
              <a:latin typeface="Times New Roman" panose="02020603050405020304" pitchFamily="18" charset="0"/>
              <a:ea typeface="Calibri" panose="020F0502020204030204" pitchFamily="34" charset="0"/>
              <a:cs typeface="Times New Roman" panose="02020603050405020304" pitchFamily="18" charset="0"/>
            </a:endParaRPr>
          </a:p>
          <a:p>
            <a:pPr marL="0" marR="0" lvl="0" indent="0">
              <a:spcBef>
                <a:spcPts val="0"/>
              </a:spcBef>
              <a:spcAft>
                <a:spcPts val="0"/>
              </a:spcAft>
              <a:buNone/>
            </a:pPr>
            <a:endParaRPr lang="en-US" sz="1800" kern="100" dirty="0">
              <a:latin typeface="Times New Roman" panose="02020603050405020304" pitchFamily="18" charset="0"/>
              <a:ea typeface="Calibri" panose="020F0502020204030204" pitchFamily="34" charset="0"/>
              <a:cs typeface="Times New Roman" panose="02020603050405020304" pitchFamily="18" charset="0"/>
            </a:endParaRPr>
          </a:p>
          <a:p>
            <a:pPr marL="0" marR="0" lvl="0" indent="0">
              <a:spcBef>
                <a:spcPts val="0"/>
              </a:spcBef>
              <a:spcAft>
                <a:spcPts val="0"/>
              </a:spcAft>
              <a:buNone/>
            </a:pPr>
            <a:endParaRPr lang="en-US" sz="1800" kern="100" dirty="0">
              <a:latin typeface="Times New Roman" panose="02020603050405020304" pitchFamily="18" charset="0"/>
              <a:ea typeface="Calibri" panose="020F0502020204030204" pitchFamily="34" charset="0"/>
              <a:cs typeface="Times New Roman" panose="02020603050405020304" pitchFamily="18" charset="0"/>
            </a:endParaRPr>
          </a:p>
          <a:p>
            <a:pPr marL="0" marR="0" lvl="0" indent="0">
              <a:spcBef>
                <a:spcPts val="0"/>
              </a:spcBef>
              <a:spcAft>
                <a:spcPts val="0"/>
              </a:spcAft>
              <a:buNone/>
            </a:pPr>
            <a:endParaRPr lang="en-US" sz="1800" kern="100" dirty="0">
              <a:latin typeface="Times New Roman" panose="02020603050405020304" pitchFamily="18" charset="0"/>
              <a:ea typeface="Calibri" panose="020F0502020204030204" pitchFamily="34" charset="0"/>
              <a:cs typeface="Times New Roman" panose="02020603050405020304" pitchFamily="18" charset="0"/>
            </a:endParaRPr>
          </a:p>
          <a:p>
            <a:pPr marR="0" lvl="0">
              <a:spcBef>
                <a:spcPts val="0"/>
              </a:spcBef>
              <a:spcAft>
                <a:spcPts val="0"/>
              </a:spcAft>
              <a:buFont typeface="Wingdings" panose="05000000000000000000" pitchFamily="2" charset="2"/>
              <a:buChar char="Ø"/>
            </a:pPr>
            <a:r>
              <a:rPr lang="en-US" sz="1800" kern="100" dirty="0">
                <a:latin typeface="Times New Roman" panose="02020603050405020304" pitchFamily="18" charset="0"/>
                <a:ea typeface="Calibri" panose="020F0502020204030204" pitchFamily="34" charset="0"/>
                <a:cs typeface="Times New Roman" panose="02020603050405020304" pitchFamily="18" charset="0"/>
              </a:rPr>
              <a:t>As the p-value is less than the significance level, we reject the null Hypothesis and conclude that the Cholesterol mean is statistically different in individuals who have diabetes against who don’t have diabetes. In simple terms, Cholesterol is an important factor in determining if an individual has diabetes or not. </a:t>
            </a:r>
          </a:p>
          <a:p>
            <a:pPr>
              <a:spcBef>
                <a:spcPts val="0"/>
              </a:spcBef>
              <a:spcAft>
                <a:spcPts val="0"/>
              </a:spcAft>
              <a:buFont typeface="Wingdings" panose="05000000000000000000" pitchFamily="2" charset="2"/>
              <a:buChar char="Ø"/>
            </a:pPr>
            <a:endParaRPr lang="en-US" sz="1800" b="1" kern="1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0"/>
              </a:spcBef>
              <a:spcAft>
                <a:spcPts val="0"/>
              </a:spcAft>
              <a:buFont typeface="Wingdings" panose="05000000000000000000" pitchFamily="2" charset="2"/>
              <a:buChar char="Ø"/>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Boxplot of Glucose by outcome class along with the T-test to check its significance: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buFont typeface="Wingdings" panose="05000000000000000000" pitchFamily="2" charset="2"/>
              <a:buChar char="Ø"/>
            </a:pPr>
            <a:endParaRPr lang="en-US" sz="1800" kern="100" dirty="0">
              <a:latin typeface="Times New Roman" panose="02020603050405020304" pitchFamily="18" charset="0"/>
              <a:ea typeface="Calibri" panose="020F0502020204030204" pitchFamily="34" charset="0"/>
              <a:cs typeface="Times New Roman" panose="02020603050405020304" pitchFamily="18" charset="0"/>
            </a:endParaRPr>
          </a:p>
          <a:p>
            <a:pPr marL="0" marR="0" lvl="0" indent="0">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spcBef>
                <a:spcPts val="0"/>
              </a:spcBef>
              <a:spcAft>
                <a:spcPts val="0"/>
              </a:spcAft>
              <a:buNone/>
            </a:pPr>
            <a:endParaRPr lang="en-US" sz="1800" kern="100" dirty="0">
              <a:latin typeface="Times New Roman" panose="02020603050405020304" pitchFamily="18" charset="0"/>
              <a:ea typeface="Calibri" panose="020F0502020204030204" pitchFamily="34" charset="0"/>
              <a:cs typeface="Times New Roman" panose="02020603050405020304" pitchFamily="18" charset="0"/>
            </a:endParaRPr>
          </a:p>
          <a:p>
            <a:pPr marL="0" marR="0" lvl="0" indent="0">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spcBef>
                <a:spcPts val="0"/>
              </a:spcBef>
              <a:spcAft>
                <a:spcPts val="0"/>
              </a:spcAft>
              <a:buNone/>
            </a:pPr>
            <a:endParaRPr lang="en-US" sz="1800" kern="100" dirty="0">
              <a:latin typeface="Times New Roman" panose="02020603050405020304" pitchFamily="18" charset="0"/>
              <a:ea typeface="Calibri" panose="020F0502020204030204" pitchFamily="34" charset="0"/>
              <a:cs typeface="Times New Roman" panose="02020603050405020304" pitchFamily="18" charset="0"/>
            </a:endParaRPr>
          </a:p>
          <a:p>
            <a:pPr marL="0" marR="0" lvl="0" indent="0">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 name="Picture 1" descr="A graph showing a box plot&#10;&#10;Description automatically generated">
            <a:extLst>
              <a:ext uri="{FF2B5EF4-FFF2-40B4-BE49-F238E27FC236}">
                <a16:creationId xmlns:a16="http://schemas.microsoft.com/office/drawing/2014/main" id="{B8488171-F26B-90B7-BCDC-AC80DD31F7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0" y="228600"/>
            <a:ext cx="3413865" cy="2743200"/>
          </a:xfrm>
          <a:prstGeom prst="rect">
            <a:avLst/>
          </a:prstGeom>
        </p:spPr>
      </p:pic>
      <p:pic>
        <p:nvPicPr>
          <p:cNvPr id="3" name="Picture 2" descr="A close-up of a white paper&#10;&#10;Description automatically generated">
            <a:extLst>
              <a:ext uri="{FF2B5EF4-FFF2-40B4-BE49-F238E27FC236}">
                <a16:creationId xmlns:a16="http://schemas.microsoft.com/office/drawing/2014/main" id="{F1C4839F-D753-24F0-4264-F7A4CE1D0E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1416604"/>
            <a:ext cx="6781800" cy="1640569"/>
          </a:xfrm>
          <a:prstGeom prst="rect">
            <a:avLst/>
          </a:prstGeom>
        </p:spPr>
      </p:pic>
      <p:pic>
        <p:nvPicPr>
          <p:cNvPr id="5" name="Picture 4" descr="A graph showing a box plot of glucose by diabetes&#10;&#10;Description automatically generated">
            <a:extLst>
              <a:ext uri="{FF2B5EF4-FFF2-40B4-BE49-F238E27FC236}">
                <a16:creationId xmlns:a16="http://schemas.microsoft.com/office/drawing/2014/main" id="{28FED2BB-168F-7D61-AAA4-420ECAEF3B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0456" y="3599439"/>
            <a:ext cx="3276600" cy="2632212"/>
          </a:xfrm>
          <a:prstGeom prst="rect">
            <a:avLst/>
          </a:prstGeom>
        </p:spPr>
      </p:pic>
      <p:pic>
        <p:nvPicPr>
          <p:cNvPr id="6" name="Picture 5" descr="A close-up of a medical information&#10;&#10;Description automatically generated">
            <a:extLst>
              <a:ext uri="{FF2B5EF4-FFF2-40B4-BE49-F238E27FC236}">
                <a16:creationId xmlns:a16="http://schemas.microsoft.com/office/drawing/2014/main" id="{F310DF82-2426-90DE-5516-2C80185E927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9200" y="4611821"/>
            <a:ext cx="6324600" cy="1536858"/>
          </a:xfrm>
          <a:prstGeom prst="rect">
            <a:avLst/>
          </a:prstGeom>
        </p:spPr>
      </p:pic>
      <p:pic>
        <p:nvPicPr>
          <p:cNvPr id="7" name="Picture 6" descr="A logo with orange letters on a black background&#10;&#10;Description automatically generated">
            <a:extLst>
              <a:ext uri="{FF2B5EF4-FFF2-40B4-BE49-F238E27FC236}">
                <a16:creationId xmlns:a16="http://schemas.microsoft.com/office/drawing/2014/main" id="{E1434D2E-1960-41CD-21F2-3C2BFE45BB4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58980" y="-76200"/>
            <a:ext cx="1066495" cy="1066495"/>
          </a:xfrm>
          <a:prstGeom prst="rect">
            <a:avLst/>
          </a:prstGeom>
        </p:spPr>
      </p:pic>
    </p:spTree>
    <p:extLst>
      <p:ext uri="{BB962C8B-B14F-4D97-AF65-F5344CB8AC3E}">
        <p14:creationId xmlns:p14="http://schemas.microsoft.com/office/powerpoint/2010/main" val="1410820818"/>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28600" y="-152401"/>
            <a:ext cx="11811000" cy="6334971"/>
          </a:xfrm>
        </p:spPr>
        <p:txBody>
          <a:bodyPr>
            <a:noAutofit/>
          </a:bodyPr>
          <a:lstStyle/>
          <a:p>
            <a:pPr>
              <a:spcBef>
                <a:spcPts val="0"/>
              </a:spcBef>
              <a:spcAft>
                <a:spcPts val="0"/>
              </a:spcAft>
              <a:buFont typeface="Wingdings" panose="05000000000000000000" pitchFamily="2" charset="2"/>
              <a:buChar char="Ø"/>
            </a:pPr>
            <a:endPar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spcBef>
                <a:spcPts val="0"/>
              </a:spcBef>
              <a:spcAft>
                <a:spcPts val="0"/>
              </a:spcAft>
              <a:buFont typeface="Wingdings" panose="05000000000000000000" pitchFamily="2" charset="2"/>
              <a:buChar char="Ø"/>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Boxplot of HDL_CHOL by outcome class along with the T-test to check its significance:</a:t>
            </a:r>
          </a:p>
          <a:p>
            <a:pPr>
              <a:spcBef>
                <a:spcPts val="0"/>
              </a:spcBef>
              <a:spcAft>
                <a:spcPts val="0"/>
              </a:spcAft>
              <a:buFont typeface="Wingdings" panose="05000000000000000000" pitchFamily="2" charset="2"/>
              <a:buChar char="Ø"/>
            </a:pPr>
            <a:endParaRPr lang="en-US" sz="1800" b="1" kern="100" dirty="0">
              <a:latin typeface="Times New Roman" panose="02020603050405020304" pitchFamily="18" charset="0"/>
              <a:ea typeface="Calibri" panose="020F0502020204030204" pitchFamily="34" charset="0"/>
              <a:cs typeface="Times New Roman" panose="02020603050405020304" pitchFamily="18" charset="0"/>
            </a:endParaRPr>
          </a:p>
          <a:p>
            <a:pPr>
              <a:spcBef>
                <a:spcPts val="0"/>
              </a:spcBef>
              <a:spcAft>
                <a:spcPts val="0"/>
              </a:spcAft>
              <a:buFont typeface="Wingdings" panose="05000000000000000000" pitchFamily="2" charset="2"/>
              <a:buChar char="Ø"/>
            </a:pPr>
            <a:endPar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spcBef>
                <a:spcPts val="0"/>
              </a:spcBef>
              <a:spcAft>
                <a:spcPts val="0"/>
              </a:spcAft>
              <a:buFont typeface="Wingdings" panose="05000000000000000000" pitchFamily="2" charset="2"/>
              <a:buChar char="Ø"/>
            </a:pPr>
            <a:endParaRPr lang="en-US" sz="1800" b="1" kern="100" dirty="0">
              <a:latin typeface="Times New Roman" panose="02020603050405020304" pitchFamily="18" charset="0"/>
              <a:ea typeface="Calibri" panose="020F0502020204030204" pitchFamily="34" charset="0"/>
              <a:cs typeface="Times New Roman" panose="02020603050405020304" pitchFamily="18" charset="0"/>
            </a:endParaRPr>
          </a:p>
          <a:p>
            <a:pPr>
              <a:spcBef>
                <a:spcPts val="0"/>
              </a:spcBef>
              <a:spcAft>
                <a:spcPts val="0"/>
              </a:spcAft>
              <a:buFont typeface="Wingdings" panose="05000000000000000000" pitchFamily="2" charset="2"/>
              <a:buChar char="Ø"/>
            </a:pPr>
            <a:endPar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spcBef>
                <a:spcPts val="0"/>
              </a:spcBef>
              <a:spcAft>
                <a:spcPts val="0"/>
              </a:spcAft>
              <a:buFont typeface="Wingdings" panose="05000000000000000000" pitchFamily="2" charset="2"/>
              <a:buChar char="Ø"/>
            </a:pPr>
            <a:endParaRPr lang="en-US" sz="1800" b="1" kern="100" dirty="0">
              <a:latin typeface="Times New Roman" panose="02020603050405020304" pitchFamily="18" charset="0"/>
              <a:ea typeface="Calibri" panose="020F0502020204030204" pitchFamily="34" charset="0"/>
              <a:cs typeface="Times New Roman" panose="02020603050405020304" pitchFamily="18" charset="0"/>
            </a:endParaRPr>
          </a:p>
          <a:p>
            <a:pPr>
              <a:spcBef>
                <a:spcPts val="0"/>
              </a:spcBef>
              <a:spcAft>
                <a:spcPts val="0"/>
              </a:spcAft>
              <a:buFont typeface="Wingdings" panose="05000000000000000000" pitchFamily="2" charset="2"/>
              <a:buChar char="Ø"/>
            </a:pPr>
            <a:endPar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spcBef>
                <a:spcPts val="0"/>
              </a:spcBef>
              <a:spcAft>
                <a:spcPts val="0"/>
              </a:spcAft>
              <a:buFont typeface="Wingdings" panose="05000000000000000000" pitchFamily="2" charset="2"/>
              <a:buChar char="Ø"/>
            </a:pPr>
            <a:endParaRPr lang="en-US" sz="1800" b="1" kern="100" dirty="0">
              <a:latin typeface="Times New Roman" panose="02020603050405020304" pitchFamily="18" charset="0"/>
              <a:ea typeface="Calibri" panose="020F0502020204030204" pitchFamily="34" charset="0"/>
              <a:cs typeface="Times New Roman" panose="02020603050405020304" pitchFamily="18" charset="0"/>
            </a:endParaRPr>
          </a:p>
          <a:p>
            <a:pPr marL="0" indent="0">
              <a:spcBef>
                <a:spcPts val="0"/>
              </a:spcBef>
              <a:spcAft>
                <a:spcPts val="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As the p-value is less than the significance level, we reject the Null Hypothesis and </a:t>
            </a:r>
          </a:p>
          <a:p>
            <a:pPr marL="0" indent="0">
              <a:spcBef>
                <a:spcPts val="0"/>
              </a:spcBef>
              <a:spcAft>
                <a:spcPts val="0"/>
              </a:spcAft>
              <a:buNone/>
            </a:pPr>
            <a:r>
              <a:rPr lang="en-US" sz="18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conclude that mean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HDL_chol</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level is statistically different in individuals with </a:t>
            </a:r>
          </a:p>
          <a:p>
            <a:pPr marL="0" indent="0">
              <a:spcBef>
                <a:spcPts val="0"/>
              </a:spcBef>
              <a:spcAft>
                <a:spcPts val="0"/>
              </a:spcAft>
              <a:buNone/>
            </a:pPr>
            <a:r>
              <a:rPr lang="en-US" sz="18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diabetes against those who don’t have diabetes. In simple terms,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HDL_chol</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is a</a:t>
            </a:r>
          </a:p>
          <a:p>
            <a:pPr marL="0" indent="0">
              <a:spcBef>
                <a:spcPts val="0"/>
              </a:spcBef>
              <a:spcAft>
                <a:spcPts val="0"/>
              </a:spcAft>
              <a:buNone/>
            </a:pPr>
            <a:r>
              <a:rPr lang="en-US" sz="18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very important factor in determining if an individual has diabetes.</a:t>
            </a:r>
          </a:p>
          <a:p>
            <a:pPr marL="0" indent="0">
              <a:spcBef>
                <a:spcPts val="0"/>
              </a:spcBef>
              <a:spcAft>
                <a:spcPts val="0"/>
              </a:spcAft>
              <a:buNone/>
            </a:pPr>
            <a:endParaRPr lang="en-US" sz="1800" kern="100" dirty="0">
              <a:latin typeface="Times New Roman" panose="02020603050405020304" pitchFamily="18" charset="0"/>
              <a:ea typeface="Calibri" panose="020F0502020204030204" pitchFamily="34" charset="0"/>
              <a:cs typeface="Times New Roman" panose="02020603050405020304" pitchFamily="18" charset="0"/>
            </a:endParaRPr>
          </a:p>
          <a:p>
            <a:pPr>
              <a:spcBef>
                <a:spcPts val="0"/>
              </a:spcBef>
              <a:spcAft>
                <a:spcPts val="0"/>
              </a:spcAft>
              <a:buFont typeface="Wingdings" panose="05000000000000000000" pitchFamily="2" charset="2"/>
              <a:buChar char="Ø"/>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 Boxplot of AGE by outcome class along with the T-test to check its significance:</a:t>
            </a:r>
          </a:p>
          <a:p>
            <a:pPr>
              <a:spcBef>
                <a:spcPts val="0"/>
              </a:spcBef>
              <a:spcAft>
                <a:spcPts val="0"/>
              </a:spcAft>
              <a:buFont typeface="Wingdings" panose="05000000000000000000" pitchFamily="2" charset="2"/>
              <a:buChar char="Ø"/>
            </a:pPr>
            <a:endParaRPr lang="en-US" sz="1800" b="1" kern="100" dirty="0">
              <a:latin typeface="Times New Roman" panose="02020603050405020304" pitchFamily="18" charset="0"/>
              <a:ea typeface="Calibri" panose="020F0502020204030204" pitchFamily="34" charset="0"/>
              <a:cs typeface="Times New Roman" panose="02020603050405020304" pitchFamily="18" charset="0"/>
            </a:endParaRPr>
          </a:p>
          <a:p>
            <a:pPr>
              <a:spcBef>
                <a:spcPts val="0"/>
              </a:spcBef>
              <a:spcAft>
                <a:spcPts val="0"/>
              </a:spcAft>
              <a:buFont typeface="Wingdings" panose="05000000000000000000" pitchFamily="2" charset="2"/>
              <a:buChar char="Ø"/>
            </a:pPr>
            <a:endPar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spcBef>
                <a:spcPts val="0"/>
              </a:spcBef>
              <a:spcAft>
                <a:spcPts val="0"/>
              </a:spcAft>
              <a:buFont typeface="Wingdings" panose="05000000000000000000" pitchFamily="2" charset="2"/>
              <a:buChar char="Ø"/>
            </a:pPr>
            <a:endParaRPr lang="en-US" sz="1800" b="1" kern="100" dirty="0">
              <a:latin typeface="Times New Roman" panose="02020603050405020304" pitchFamily="18" charset="0"/>
              <a:ea typeface="Calibri" panose="020F0502020204030204" pitchFamily="34" charset="0"/>
              <a:cs typeface="Times New Roman" panose="02020603050405020304" pitchFamily="18" charset="0"/>
            </a:endParaRPr>
          </a:p>
          <a:p>
            <a:pPr>
              <a:spcBef>
                <a:spcPts val="0"/>
              </a:spcBef>
              <a:spcAft>
                <a:spcPts val="0"/>
              </a:spcAft>
              <a:buFont typeface="Wingdings" panose="05000000000000000000" pitchFamily="2" charset="2"/>
              <a:buChar char="Ø"/>
            </a:pPr>
            <a:endPar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spcBef>
                <a:spcPts val="0"/>
              </a:spcBef>
              <a:spcAft>
                <a:spcPts val="0"/>
              </a:spcAft>
              <a:buFont typeface="Wingdings" panose="05000000000000000000" pitchFamily="2" charset="2"/>
              <a:buChar char="Ø"/>
            </a:pPr>
            <a:endParaRPr lang="en-US" sz="1800" b="1" kern="100" dirty="0">
              <a:latin typeface="Times New Roman" panose="02020603050405020304" pitchFamily="18" charset="0"/>
              <a:ea typeface="Calibri" panose="020F0502020204030204" pitchFamily="34" charset="0"/>
              <a:cs typeface="Times New Roman" panose="02020603050405020304" pitchFamily="18" charset="0"/>
            </a:endParaRPr>
          </a:p>
          <a:p>
            <a:pPr>
              <a:spcBef>
                <a:spcPts val="0"/>
              </a:spcBef>
              <a:spcAft>
                <a:spcPts val="0"/>
              </a:spcAft>
              <a:buFont typeface="Wingdings" panose="05000000000000000000" pitchFamily="2" charset="2"/>
              <a:buChar char="Ø"/>
            </a:pPr>
            <a:endPar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As the p-value is less than the significance level, we reject the Null Hypothesis and </a:t>
            </a:r>
          </a:p>
          <a:p>
            <a:pPr marL="0" marR="0">
              <a:spcBef>
                <a:spcPts val="0"/>
              </a:spcBef>
              <a:spcAft>
                <a:spcPts val="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conclude that mean Age is statistically different in individuals with diabetes against </a:t>
            </a:r>
          </a:p>
          <a:p>
            <a:pPr marL="0" marR="0">
              <a:spcBef>
                <a:spcPts val="0"/>
              </a:spcBef>
              <a:spcAft>
                <a:spcPts val="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those who don’t have diabetes. In simple terms, AGE is a very important factor in </a:t>
            </a:r>
          </a:p>
          <a:p>
            <a:pPr marL="0" marR="0">
              <a:spcBef>
                <a:spcPts val="0"/>
              </a:spcBef>
              <a:spcAft>
                <a:spcPts val="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determining if an individual has diabetes.</a:t>
            </a:r>
          </a:p>
          <a:p>
            <a:pPr marL="0" marR="0" algn="ctr">
              <a:spcBef>
                <a:spcPts val="0"/>
              </a:spcBef>
              <a:spcAft>
                <a:spcPts val="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a:spcBef>
                <a:spcPts val="0"/>
              </a:spcBef>
              <a:spcAft>
                <a:spcPts val="0"/>
              </a:spcAft>
              <a:buFont typeface="Wingdings" panose="05000000000000000000" pitchFamily="2" charset="2"/>
              <a:buChar char="Ø"/>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spcBef>
                <a:spcPts val="0"/>
              </a:spcBef>
              <a:spcAft>
                <a:spcPts val="0"/>
              </a:spcAft>
              <a:buFont typeface="Wingdings" panose="05000000000000000000" pitchFamily="2" charset="2"/>
              <a:buChar char="Ø"/>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spcBef>
                <a:spcPts val="0"/>
              </a:spcBef>
              <a:spcAft>
                <a:spcPts val="0"/>
              </a:spcAft>
              <a:buNone/>
            </a:pPr>
            <a:r>
              <a:rPr lang="en-US" sz="1800" b="1" kern="100" dirty="0">
                <a:latin typeface="Times New Roman" panose="02020603050405020304" pitchFamily="18" charset="0"/>
                <a:ea typeface="Calibri" panose="020F0502020204030204" pitchFamily="34" charset="0"/>
                <a:cs typeface="Times New Roman" panose="02020603050405020304" pitchFamily="18" charset="0"/>
              </a:rPr>
              <a:t>  </a:t>
            </a:r>
            <a:endPar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spcBef>
                <a:spcPts val="0"/>
              </a:spcBef>
              <a:spcAft>
                <a:spcPts val="0"/>
              </a:spcAft>
              <a:buNone/>
            </a:pPr>
            <a:endParaRPr lang="en-US" sz="1800" b="1" kern="100" dirty="0">
              <a:latin typeface="Times New Roman" panose="02020603050405020304" pitchFamily="18" charset="0"/>
              <a:ea typeface="Calibri" panose="020F0502020204030204" pitchFamily="34" charset="0"/>
              <a:cs typeface="Times New Roman" panose="02020603050405020304" pitchFamily="18" charset="0"/>
            </a:endParaRPr>
          </a:p>
          <a:p>
            <a:pPr>
              <a:spcBef>
                <a:spcPts val="0"/>
              </a:spcBef>
              <a:spcAft>
                <a:spcPts val="0"/>
              </a:spcAft>
              <a:buFont typeface="Wingdings" panose="05000000000000000000" pitchFamily="2" charset="2"/>
              <a:buChar char="Ø"/>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spcBef>
                <a:spcPts val="0"/>
              </a:spcBef>
              <a:spcAft>
                <a:spcPts val="0"/>
              </a:spcAft>
              <a:buFont typeface="Wingdings" panose="05000000000000000000" pitchFamily="2" charset="2"/>
              <a:buChar char="Ø"/>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 name="Picture 1" descr="A graph of a box plot&#10;&#10;Description automatically generated with medium confidence">
            <a:extLst>
              <a:ext uri="{FF2B5EF4-FFF2-40B4-BE49-F238E27FC236}">
                <a16:creationId xmlns:a16="http://schemas.microsoft.com/office/drawing/2014/main" id="{C5488075-B25B-9B43-55EE-007DF50FBE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5800" y="675429"/>
            <a:ext cx="3367405" cy="2705100"/>
          </a:xfrm>
          <a:prstGeom prst="rect">
            <a:avLst/>
          </a:prstGeom>
        </p:spPr>
      </p:pic>
      <p:pic>
        <p:nvPicPr>
          <p:cNvPr id="3" name="Picture 2" descr="A close-up of a white background&#10;&#10;Description automatically generated">
            <a:extLst>
              <a:ext uri="{FF2B5EF4-FFF2-40B4-BE49-F238E27FC236}">
                <a16:creationId xmlns:a16="http://schemas.microsoft.com/office/drawing/2014/main" id="{F745B850-8A65-CCE6-C33D-A9A9FAD139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5400" y="721036"/>
            <a:ext cx="5943600" cy="1353185"/>
          </a:xfrm>
          <a:prstGeom prst="rect">
            <a:avLst/>
          </a:prstGeom>
        </p:spPr>
      </p:pic>
      <p:pic>
        <p:nvPicPr>
          <p:cNvPr id="5" name="Picture 4" descr="A graph showing a number of squares&#10;&#10;Description automatically generated with medium confidence">
            <a:extLst>
              <a:ext uri="{FF2B5EF4-FFF2-40B4-BE49-F238E27FC236}">
                <a16:creationId xmlns:a16="http://schemas.microsoft.com/office/drawing/2014/main" id="{6C7CD72A-059A-7B29-9001-31DAFFA63A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0" y="3429000"/>
            <a:ext cx="3291205" cy="2643635"/>
          </a:xfrm>
          <a:prstGeom prst="rect">
            <a:avLst/>
          </a:prstGeom>
        </p:spPr>
      </p:pic>
      <p:pic>
        <p:nvPicPr>
          <p:cNvPr id="6" name="Picture 5" descr="A close-up of a white background&#10;&#10;Description automatically generated">
            <a:extLst>
              <a:ext uri="{FF2B5EF4-FFF2-40B4-BE49-F238E27FC236}">
                <a16:creationId xmlns:a16="http://schemas.microsoft.com/office/drawing/2014/main" id="{8A46EE3B-9284-7093-BAA9-E19920EDD3B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8395" y="3597157"/>
            <a:ext cx="6248400" cy="1413628"/>
          </a:xfrm>
          <a:prstGeom prst="rect">
            <a:avLst/>
          </a:prstGeom>
        </p:spPr>
      </p:pic>
      <p:pic>
        <p:nvPicPr>
          <p:cNvPr id="7" name="Picture 6" descr="A logo with orange letters on a black background&#10;&#10;Description automatically generated">
            <a:extLst>
              <a:ext uri="{FF2B5EF4-FFF2-40B4-BE49-F238E27FC236}">
                <a16:creationId xmlns:a16="http://schemas.microsoft.com/office/drawing/2014/main" id="{4CE6008A-36A6-FD06-05CF-A31F5C20631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58980" y="-76200"/>
            <a:ext cx="1066495" cy="1066495"/>
          </a:xfrm>
          <a:prstGeom prst="rect">
            <a:avLst/>
          </a:prstGeom>
        </p:spPr>
      </p:pic>
    </p:spTree>
    <p:extLst>
      <p:ext uri="{BB962C8B-B14F-4D97-AF65-F5344CB8AC3E}">
        <p14:creationId xmlns:p14="http://schemas.microsoft.com/office/powerpoint/2010/main" val="3552903846"/>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52400" y="76201"/>
            <a:ext cx="11887200" cy="6096000"/>
          </a:xfrm>
        </p:spPr>
        <p:txBody>
          <a:bodyPr>
            <a:noAutofit/>
          </a:bodyPr>
          <a:lstStyle/>
          <a:p>
            <a:pPr>
              <a:spcBef>
                <a:spcPts val="0"/>
              </a:spcBef>
              <a:spcAft>
                <a:spcPts val="0"/>
              </a:spcAft>
              <a:buFont typeface="Arial" panose="020B0604020202020204" pitchFamily="34" charset="0"/>
              <a:buChar char="•"/>
            </a:pPr>
            <a:endPar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spcBef>
                <a:spcPts val="0"/>
              </a:spcBef>
              <a:spcAft>
                <a:spcPts val="0"/>
              </a:spcAft>
              <a:buFont typeface="Wingdings" panose="05000000000000000000" pitchFamily="2" charset="2"/>
              <a:buChar char="Ø"/>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Boxplot of </a:t>
            </a:r>
            <a:r>
              <a:rPr lang="en-US" sz="1800" b="1" kern="100" dirty="0">
                <a:latin typeface="Times New Roman" panose="02020603050405020304" pitchFamily="18" charset="0"/>
                <a:ea typeface="Calibri" panose="020F0502020204030204" pitchFamily="34" charset="0"/>
                <a:cs typeface="Times New Roman" panose="02020603050405020304" pitchFamily="18" charset="0"/>
              </a:rPr>
              <a:t>Height </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outcome class along with the T-test to check its significance:</a:t>
            </a:r>
          </a:p>
          <a:p>
            <a:pPr>
              <a:spcBef>
                <a:spcPts val="0"/>
              </a:spcBef>
              <a:spcAft>
                <a:spcPts val="0"/>
              </a:spcAft>
              <a:buFont typeface="Arial" panose="020B0604020202020204" pitchFamily="34" charset="0"/>
              <a:buChar char="•"/>
            </a:pPr>
            <a:endParaRPr lang="en-US" sz="1800" b="1" kern="100" dirty="0">
              <a:latin typeface="Times New Roman" panose="02020603050405020304" pitchFamily="18" charset="0"/>
              <a:ea typeface="Calibri" panose="020F0502020204030204" pitchFamily="34" charset="0"/>
              <a:cs typeface="Times New Roman" panose="02020603050405020304" pitchFamily="18" charset="0"/>
            </a:endParaRPr>
          </a:p>
          <a:p>
            <a:pPr>
              <a:spcBef>
                <a:spcPts val="0"/>
              </a:spcBef>
              <a:spcAft>
                <a:spcPts val="0"/>
              </a:spcAft>
              <a:buFont typeface="Arial" panose="020B0604020202020204" pitchFamily="34" charset="0"/>
              <a:buChar char="•"/>
            </a:pPr>
            <a:endPar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spcBef>
                <a:spcPts val="0"/>
              </a:spcBef>
              <a:spcAft>
                <a:spcPts val="0"/>
              </a:spcAft>
              <a:buFont typeface="Arial" panose="020B0604020202020204" pitchFamily="34" charset="0"/>
              <a:buChar char="•"/>
            </a:pPr>
            <a:endParaRPr lang="en-US" sz="1800" b="1" kern="100" dirty="0">
              <a:latin typeface="Times New Roman" panose="02020603050405020304" pitchFamily="18" charset="0"/>
              <a:ea typeface="Calibri" panose="020F0502020204030204" pitchFamily="34" charset="0"/>
              <a:cs typeface="Times New Roman" panose="02020603050405020304" pitchFamily="18" charset="0"/>
            </a:endParaRPr>
          </a:p>
          <a:p>
            <a:pPr>
              <a:spcBef>
                <a:spcPts val="0"/>
              </a:spcBef>
              <a:spcAft>
                <a:spcPts val="0"/>
              </a:spcAft>
              <a:buFont typeface="Arial" panose="020B0604020202020204" pitchFamily="34" charset="0"/>
              <a:buChar char="•"/>
            </a:pPr>
            <a:endPar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spcBef>
                <a:spcPts val="0"/>
              </a:spcBef>
              <a:spcAft>
                <a:spcPts val="0"/>
              </a:spcAft>
              <a:buFont typeface="Arial" panose="020B0604020202020204" pitchFamily="34" charset="0"/>
              <a:buChar char="•"/>
            </a:pPr>
            <a:endParaRPr lang="en-US" sz="1800" b="1" kern="100" dirty="0">
              <a:latin typeface="Times New Roman" panose="02020603050405020304" pitchFamily="18" charset="0"/>
              <a:ea typeface="Calibri" panose="020F0502020204030204" pitchFamily="34" charset="0"/>
              <a:cs typeface="Times New Roman" panose="02020603050405020304" pitchFamily="18" charset="0"/>
            </a:endParaRPr>
          </a:p>
          <a:p>
            <a:pPr>
              <a:spcBef>
                <a:spcPts val="0"/>
              </a:spcBef>
              <a:spcAft>
                <a:spcPts val="0"/>
              </a:spcAft>
              <a:buFont typeface="Arial" panose="020B0604020202020204" pitchFamily="34" charset="0"/>
              <a:buChar char="•"/>
            </a:pPr>
            <a:endPar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spcBef>
                <a:spcPts val="0"/>
              </a:spcBef>
              <a:spcAft>
                <a:spcPts val="0"/>
              </a:spcAft>
              <a:buFont typeface="Arial" panose="020B0604020202020204" pitchFamily="34" charset="0"/>
              <a:buChar char="•"/>
            </a:pPr>
            <a:endParaRPr lang="en-US" sz="1800" b="1" kern="100" dirty="0">
              <a:latin typeface="Times New Roman" panose="02020603050405020304" pitchFamily="18" charset="0"/>
              <a:ea typeface="Calibri" panose="020F0502020204030204" pitchFamily="34" charset="0"/>
              <a:cs typeface="Times New Roman" panose="02020603050405020304" pitchFamily="18" charset="0"/>
            </a:endParaRPr>
          </a:p>
          <a:p>
            <a:pPr marL="0" indent="0">
              <a:spcBef>
                <a:spcPts val="0"/>
              </a:spcBef>
              <a:spcAft>
                <a:spcPts val="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As the p-value is greater than the significance level, we do not reject the Null Hypothesis </a:t>
            </a:r>
          </a:p>
          <a:p>
            <a:pPr marL="0" indent="0">
              <a:spcBef>
                <a:spcPts val="0"/>
              </a:spcBef>
              <a:spcAft>
                <a:spcPts val="0"/>
              </a:spcAft>
              <a:buNone/>
            </a:pPr>
            <a:r>
              <a:rPr lang="en-US" sz="18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and conclude that mean height is statistically different in individuals with diabetes </a:t>
            </a:r>
          </a:p>
          <a:p>
            <a:pPr marL="0" indent="0">
              <a:spcBef>
                <a:spcPts val="0"/>
              </a:spcBef>
              <a:spcAft>
                <a:spcPts val="0"/>
              </a:spcAft>
              <a:buNone/>
            </a:pPr>
            <a:r>
              <a:rPr lang="en-US" sz="18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against those who don’t have diabetes. In simple terms, Height is a not a strong factor </a:t>
            </a:r>
          </a:p>
          <a:p>
            <a:pPr marL="0" indent="0">
              <a:spcBef>
                <a:spcPts val="0"/>
              </a:spcBef>
              <a:spcAft>
                <a:spcPts val="0"/>
              </a:spcAft>
              <a:buNone/>
            </a:pPr>
            <a:r>
              <a:rPr lang="en-US" sz="18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in determining if an individual has diabetes.</a:t>
            </a:r>
          </a:p>
          <a:p>
            <a:pPr>
              <a:spcBef>
                <a:spcPts val="0"/>
              </a:spcBef>
              <a:spcAft>
                <a:spcPts val="0"/>
              </a:spcAft>
              <a:buFont typeface="Arial" panose="020B0604020202020204" pitchFamily="34" charset="0"/>
              <a:buChar char="•"/>
            </a:pPr>
            <a:endPar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spcBef>
                <a:spcPts val="0"/>
              </a:spcBef>
              <a:spcAft>
                <a:spcPts val="0"/>
              </a:spcAft>
              <a:buFont typeface="Arial" panose="020B0604020202020204" pitchFamily="34" charset="0"/>
              <a:buChar char="•"/>
            </a:pPr>
            <a:endPar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spcBef>
                <a:spcPts val="0"/>
              </a:spcBef>
              <a:spcAft>
                <a:spcPts val="0"/>
              </a:spcAft>
              <a:buFont typeface="Wingdings" panose="05000000000000000000" pitchFamily="2" charset="2"/>
              <a:buChar char="Ø"/>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Boxplot of BMI by outcome class along with the T-test to check its significance:</a:t>
            </a:r>
          </a:p>
          <a:p>
            <a:pPr>
              <a:spcBef>
                <a:spcPts val="0"/>
              </a:spcBef>
              <a:spcAft>
                <a:spcPts val="0"/>
              </a:spcAft>
              <a:buFont typeface="Arial" panose="020B0604020202020204" pitchFamily="34" charset="0"/>
              <a:buChar char="•"/>
            </a:pPr>
            <a:endParaRPr lang="en-US" sz="1800" b="1" kern="100" dirty="0">
              <a:latin typeface="Times New Roman" panose="02020603050405020304" pitchFamily="18" charset="0"/>
              <a:ea typeface="Calibri" panose="020F0502020204030204" pitchFamily="34" charset="0"/>
              <a:cs typeface="Times New Roman" panose="02020603050405020304" pitchFamily="18" charset="0"/>
            </a:endParaRPr>
          </a:p>
          <a:p>
            <a:pPr marL="0" indent="0">
              <a:spcBef>
                <a:spcPts val="0"/>
              </a:spcBef>
              <a:spcAft>
                <a:spcPts val="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As the p-value is less than the significance level, we reject the Null Hypothesis and </a:t>
            </a:r>
          </a:p>
          <a:p>
            <a:pPr marL="0" indent="0">
              <a:spcBef>
                <a:spcPts val="0"/>
              </a:spcBef>
              <a:spcAft>
                <a:spcPts val="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conclude that mean BMI level is statistically different in individuals with diabetes</a:t>
            </a:r>
          </a:p>
          <a:p>
            <a:pPr marL="0" indent="0">
              <a:spcBef>
                <a:spcPts val="0"/>
              </a:spcBef>
              <a:spcAft>
                <a:spcPts val="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against those who don’t have diabetes. In simple terms, BMI is a very important factor </a:t>
            </a:r>
          </a:p>
          <a:p>
            <a:pPr marL="0" indent="0">
              <a:spcBef>
                <a:spcPts val="0"/>
              </a:spcBef>
              <a:spcAft>
                <a:spcPts val="0"/>
              </a:spcAft>
              <a:buNone/>
            </a:pPr>
            <a:r>
              <a:rPr lang="en-US" sz="18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in determining if an individual has diabetes.</a:t>
            </a:r>
          </a:p>
          <a:p>
            <a:pPr>
              <a:spcBef>
                <a:spcPts val="0"/>
              </a:spcBef>
              <a:spcAft>
                <a:spcPts val="0"/>
              </a:spcAft>
              <a:buFont typeface="Arial" panose="020B0604020202020204" pitchFamily="34" charset="0"/>
              <a:buChar cha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spcBef>
                <a:spcPts val="0"/>
              </a:spcBef>
              <a:spcAft>
                <a:spcPts val="0"/>
              </a:spcAft>
              <a:buFont typeface="Arial" panose="020B0604020202020204" pitchFamily="34" charset="0"/>
              <a:buChar cha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 name="Picture 1" descr="A graph showing a number of levels of height&#10;&#10;Description automatically generated with medium confidence">
            <a:extLst>
              <a:ext uri="{FF2B5EF4-FFF2-40B4-BE49-F238E27FC236}">
                <a16:creationId xmlns:a16="http://schemas.microsoft.com/office/drawing/2014/main" id="{E1E3C325-C9E1-69B2-F261-A73DC2E2FA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400" y="381000"/>
            <a:ext cx="3348964" cy="2690494"/>
          </a:xfrm>
          <a:prstGeom prst="rect">
            <a:avLst/>
          </a:prstGeom>
        </p:spPr>
      </p:pic>
      <p:pic>
        <p:nvPicPr>
          <p:cNvPr id="3" name="Picture 2" descr="A close-up of a white background&#10;&#10;Description automatically generated">
            <a:extLst>
              <a:ext uri="{FF2B5EF4-FFF2-40B4-BE49-F238E27FC236}">
                <a16:creationId xmlns:a16="http://schemas.microsoft.com/office/drawing/2014/main" id="{95B715F0-50FA-77E4-4B85-D148A9714A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838200"/>
            <a:ext cx="5943600" cy="1381760"/>
          </a:xfrm>
          <a:prstGeom prst="rect">
            <a:avLst/>
          </a:prstGeom>
        </p:spPr>
      </p:pic>
      <p:pic>
        <p:nvPicPr>
          <p:cNvPr id="5" name="Picture 4" descr="A graph showing a number of bmi by diabetes&#10;&#10;Description automatically generated">
            <a:extLst>
              <a:ext uri="{FF2B5EF4-FFF2-40B4-BE49-F238E27FC236}">
                <a16:creationId xmlns:a16="http://schemas.microsoft.com/office/drawing/2014/main" id="{4E952A59-3B1D-0C39-7587-4ABE9F965D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0" y="3429000"/>
            <a:ext cx="3348990" cy="2690495"/>
          </a:xfrm>
          <a:prstGeom prst="rect">
            <a:avLst/>
          </a:prstGeom>
        </p:spPr>
      </p:pic>
      <p:pic>
        <p:nvPicPr>
          <p:cNvPr id="6" name="Picture 5" descr="A logo with orange letters on a black background&#10;&#10;Description automatically generated">
            <a:extLst>
              <a:ext uri="{FF2B5EF4-FFF2-40B4-BE49-F238E27FC236}">
                <a16:creationId xmlns:a16="http://schemas.microsoft.com/office/drawing/2014/main" id="{8F3BF76C-9C52-6A02-969A-C535976B65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58980" y="-76200"/>
            <a:ext cx="1066495" cy="1066495"/>
          </a:xfrm>
          <a:prstGeom prst="rect">
            <a:avLst/>
          </a:prstGeom>
        </p:spPr>
      </p:pic>
    </p:spTree>
    <p:extLst>
      <p:ext uri="{BB962C8B-B14F-4D97-AF65-F5344CB8AC3E}">
        <p14:creationId xmlns:p14="http://schemas.microsoft.com/office/powerpoint/2010/main" val="4007471332"/>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76200" y="152399"/>
            <a:ext cx="11963400" cy="6019801"/>
          </a:xfrm>
        </p:spPr>
        <p:txBody>
          <a:bodyPr>
            <a:noAutofit/>
          </a:bodyPr>
          <a:lstStyle/>
          <a:p>
            <a:pPr marL="0" indent="0" algn="ctr">
              <a:spcBef>
                <a:spcPts val="0"/>
              </a:spcBef>
              <a:spcAft>
                <a:spcPts val="0"/>
              </a:spcAft>
              <a:buNone/>
            </a:pPr>
            <a:r>
              <a:rPr lang="en-US" sz="1800" b="1" u="sng" kern="100" dirty="0">
                <a:effectLst/>
                <a:latin typeface="Times New Roman" panose="02020603050405020304" pitchFamily="18" charset="0"/>
                <a:ea typeface="Calibri" panose="020F0502020204030204" pitchFamily="34" charset="0"/>
                <a:cs typeface="Times New Roman" panose="02020603050405020304" pitchFamily="18" charset="0"/>
              </a:rPr>
              <a:t>Checking Correlation among Predictors to dampen multicollinearity:</a:t>
            </a:r>
          </a:p>
          <a:p>
            <a:pPr marL="0" marR="0" lvl="0" indent="0">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 name="Picture 1" descr="A close-up of a text&#10;&#10;Description automatically generated">
            <a:extLst>
              <a:ext uri="{FF2B5EF4-FFF2-40B4-BE49-F238E27FC236}">
                <a16:creationId xmlns:a16="http://schemas.microsoft.com/office/drawing/2014/main" id="{D211C2B6-AAAF-4460-0B4F-2E4DCF527D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1065788"/>
            <a:ext cx="4123690" cy="611505"/>
          </a:xfrm>
          <a:prstGeom prst="rect">
            <a:avLst/>
          </a:prstGeom>
        </p:spPr>
      </p:pic>
      <p:pic>
        <p:nvPicPr>
          <p:cNvPr id="3" name="Picture 2" descr="A table of numbers on a white background&#10;&#10;Description automatically generated">
            <a:extLst>
              <a:ext uri="{FF2B5EF4-FFF2-40B4-BE49-F238E27FC236}">
                <a16:creationId xmlns:a16="http://schemas.microsoft.com/office/drawing/2014/main" id="{9D8BD026-1944-0B8B-84D4-CB7A2FCEAA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4800" y="879165"/>
            <a:ext cx="7772400" cy="1933135"/>
          </a:xfrm>
          <a:prstGeom prst="rect">
            <a:avLst/>
          </a:prstGeom>
        </p:spPr>
      </p:pic>
      <p:sp>
        <p:nvSpPr>
          <p:cNvPr id="6" name="TextBox 5">
            <a:extLst>
              <a:ext uri="{FF2B5EF4-FFF2-40B4-BE49-F238E27FC236}">
                <a16:creationId xmlns:a16="http://schemas.microsoft.com/office/drawing/2014/main" id="{27848143-756E-F8A6-8565-D2963FC7BD52}"/>
              </a:ext>
            </a:extLst>
          </p:cNvPr>
          <p:cNvSpPr txBox="1"/>
          <p:nvPr/>
        </p:nvSpPr>
        <p:spPr>
          <a:xfrm>
            <a:off x="121356" y="2647126"/>
            <a:ext cx="9448800" cy="646331"/>
          </a:xfrm>
          <a:prstGeom prst="rect">
            <a:avLst/>
          </a:prstGeom>
          <a:noFill/>
        </p:spPr>
        <p:txBody>
          <a:bodyPr wrap="square">
            <a:spAutoFit/>
          </a:bodyPr>
          <a:lstStyle/>
          <a:p>
            <a:pPr marL="0" marR="0">
              <a:spcBef>
                <a:spcPts val="0"/>
              </a:spcBef>
              <a:spcAft>
                <a:spcPts val="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As the interpreting correlation matrix is confusing, below is a heatmap of all the predictors:</a:t>
            </a:r>
          </a:p>
        </p:txBody>
      </p:sp>
      <p:pic>
        <p:nvPicPr>
          <p:cNvPr id="7" name="Picture 6" descr="A yellow and orange squares with black text&#10;&#10;Description automatically generated">
            <a:extLst>
              <a:ext uri="{FF2B5EF4-FFF2-40B4-BE49-F238E27FC236}">
                <a16:creationId xmlns:a16="http://schemas.microsoft.com/office/drawing/2014/main" id="{BBE029A8-3580-5F48-6A18-A120C67138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1733" y="3219342"/>
            <a:ext cx="3141980" cy="3026973"/>
          </a:xfrm>
          <a:prstGeom prst="rect">
            <a:avLst/>
          </a:prstGeom>
        </p:spPr>
      </p:pic>
      <p:pic>
        <p:nvPicPr>
          <p:cNvPr id="8" name="Picture 7" descr="A logo with orange letters on a black background&#10;&#10;Description automatically generated">
            <a:extLst>
              <a:ext uri="{FF2B5EF4-FFF2-40B4-BE49-F238E27FC236}">
                <a16:creationId xmlns:a16="http://schemas.microsoft.com/office/drawing/2014/main" id="{EC54A96C-A7F9-1715-E42D-A726DAD9E6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58980" y="-76200"/>
            <a:ext cx="1066495" cy="1066495"/>
          </a:xfrm>
          <a:prstGeom prst="rect">
            <a:avLst/>
          </a:prstGeom>
        </p:spPr>
      </p:pic>
    </p:spTree>
    <p:extLst>
      <p:ext uri="{BB962C8B-B14F-4D97-AF65-F5344CB8AC3E}">
        <p14:creationId xmlns:p14="http://schemas.microsoft.com/office/powerpoint/2010/main" val="3873763225"/>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52400" y="76201"/>
            <a:ext cx="11887200" cy="6096000"/>
          </a:xfrm>
        </p:spPr>
        <p:txBody>
          <a:bodyPr>
            <a:noAutofit/>
          </a:bodyPr>
          <a:lstStyle/>
          <a:p>
            <a:pPr marL="578358" lvl="1" indent="-285750">
              <a:spcBef>
                <a:spcPts val="0"/>
              </a:spcBef>
              <a:spcAft>
                <a:spcPts val="0"/>
              </a:spcAft>
              <a:buFont typeface="Wingdings" panose="05000000000000000000" pitchFamily="2" charset="2"/>
              <a:buChar char="§"/>
            </a:pPr>
            <a:r>
              <a:rPr lang="en-US"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b="1" u="sng" kern="100" dirty="0">
                <a:effectLst/>
                <a:latin typeface="Times New Roman" panose="02020603050405020304" pitchFamily="18" charset="0"/>
                <a:ea typeface="Calibri" panose="020F0502020204030204" pitchFamily="34" charset="0"/>
                <a:cs typeface="Times New Roman" panose="02020603050405020304" pitchFamily="18" charset="0"/>
              </a:rPr>
              <a:t>Variable Selection based on Exploratory data analysis:</a:t>
            </a:r>
          </a:p>
          <a:p>
            <a:pPr marL="292608" lvl="1" indent="0">
              <a:spcBef>
                <a:spcPts val="0"/>
              </a:spcBef>
              <a:spcAft>
                <a:spcPts val="0"/>
              </a:spcAft>
              <a:buNone/>
            </a:pPr>
            <a:endParaRPr lang="en-US"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92608" lvl="1">
              <a:spcBef>
                <a:spcPts val="0"/>
              </a:spcBef>
              <a:spcAft>
                <a:spcPts val="0"/>
              </a:spcAft>
            </a:pPr>
            <a:r>
              <a:rPr lang="en-US" b="1" u="sng" kern="100" dirty="0">
                <a:effectLst/>
                <a:latin typeface="Times New Roman" panose="02020603050405020304" pitchFamily="18" charset="0"/>
                <a:ea typeface="Calibri" panose="020F0502020204030204" pitchFamily="34" charset="0"/>
                <a:cs typeface="Times New Roman" panose="02020603050405020304" pitchFamily="18" charset="0"/>
              </a:rPr>
              <a:t>Dropped Variables:</a:t>
            </a:r>
          </a:p>
          <a:p>
            <a:pPr marL="292608" lvl="1">
              <a:spcBef>
                <a:spcPts val="0"/>
              </a:spcBef>
              <a:spcAft>
                <a:spcPts val="0"/>
              </a:spcAft>
            </a:pPr>
            <a:endParaRPr lang="en-US" u="sng"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635508" lvl="1" indent="-342900">
              <a:spcBef>
                <a:spcPts val="0"/>
              </a:spcBef>
              <a:spcAft>
                <a:spcPts val="0"/>
              </a:spcAft>
              <a:buFont typeface="+mj-lt"/>
              <a:buAutoNum type="arabicPeriod"/>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Patient Number-  It doesn’t determine the provide any useful information.</a:t>
            </a:r>
            <a:br>
              <a:rPr lang="en-US" kern="100" dirty="0">
                <a:effectLst/>
                <a:latin typeface="Times New Roman" panose="02020603050405020304" pitchFamily="18" charset="0"/>
                <a:ea typeface="Calibri" panose="020F0502020204030204" pitchFamily="34" charset="0"/>
                <a:cs typeface="Times New Roman" panose="02020603050405020304" pitchFamily="18" charset="0"/>
              </a:rPr>
            </a:br>
            <a:endParaRPr lang="en-US"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635508" lvl="1" indent="-342900">
              <a:spcBef>
                <a:spcPts val="0"/>
              </a:spcBef>
              <a:spcAft>
                <a:spcPts val="0"/>
              </a:spcAft>
              <a:buFont typeface="+mj-lt"/>
              <a:buAutoNum type="arabicPeriod"/>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Gender -</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Based on the Chi Square test, the probability for males and females having diabetes is statistically the same.</a:t>
            </a:r>
            <a:br>
              <a:rPr lang="en-US" kern="100" dirty="0">
                <a:effectLst/>
                <a:latin typeface="Times New Roman" panose="02020603050405020304" pitchFamily="18" charset="0"/>
                <a:ea typeface="Calibri" panose="020F0502020204030204" pitchFamily="34" charset="0"/>
                <a:cs typeface="Times New Roman" panose="02020603050405020304" pitchFamily="18" charset="0"/>
              </a:rPr>
            </a:br>
            <a:endParaRPr lang="en-US"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635508" lvl="1" indent="-342900">
              <a:spcBef>
                <a:spcPts val="0"/>
              </a:spcBef>
              <a:spcAft>
                <a:spcPts val="0"/>
              </a:spcAft>
              <a:buFont typeface="+mj-lt"/>
              <a:buAutoNum type="arabicPeriod"/>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Cholesterol &amp; HDL Chol - </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A derived attribute of these two measurements is used – CHOL to HDL ratio.</a:t>
            </a:r>
            <a:br>
              <a:rPr lang="en-US" kern="100" dirty="0">
                <a:effectLst/>
                <a:latin typeface="Times New Roman" panose="02020603050405020304" pitchFamily="18" charset="0"/>
                <a:ea typeface="Calibri" panose="020F0502020204030204" pitchFamily="34" charset="0"/>
                <a:cs typeface="Times New Roman" panose="02020603050405020304" pitchFamily="18" charset="0"/>
              </a:rPr>
            </a:br>
            <a:endParaRPr lang="en-US"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635508" lvl="1" indent="-342900">
              <a:spcBef>
                <a:spcPts val="0"/>
              </a:spcBef>
              <a:spcAft>
                <a:spcPts val="0"/>
              </a:spcAft>
              <a:buFont typeface="+mj-lt"/>
              <a:buAutoNum type="arabicPeriod"/>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Height &amp; Weight - A derived attribute of these two measurements is used – BMI.</a:t>
            </a:r>
            <a:br>
              <a:rPr lang="en-US" kern="100" dirty="0">
                <a:effectLst/>
                <a:latin typeface="Times New Roman" panose="02020603050405020304" pitchFamily="18" charset="0"/>
                <a:ea typeface="Calibri" panose="020F0502020204030204" pitchFamily="34" charset="0"/>
                <a:cs typeface="Times New Roman" panose="02020603050405020304" pitchFamily="18" charset="0"/>
              </a:rPr>
            </a:br>
            <a:endParaRPr lang="en-US"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635508" lvl="1" indent="-342900">
              <a:spcBef>
                <a:spcPts val="0"/>
              </a:spcBef>
              <a:spcAft>
                <a:spcPts val="0"/>
              </a:spcAft>
              <a:buFont typeface="+mj-lt"/>
              <a:buAutoNum type="arabicPeriod"/>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Waist &amp; Hip</a:t>
            </a:r>
            <a:r>
              <a:rPr lang="en-US" kern="100" dirty="0">
                <a:latin typeface="Times New Roman" panose="02020603050405020304" pitchFamily="18" charset="0"/>
                <a:ea typeface="Calibri" panose="020F0502020204030204" pitchFamily="34" charset="0"/>
                <a:cs typeface="Times New Roman" panose="02020603050405020304" pitchFamily="18" charset="0"/>
              </a:rPr>
              <a:t> - </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A derived attribute of these two measurements is used – Waist to Hip ratio.</a:t>
            </a:r>
          </a:p>
          <a:p>
            <a:pPr marL="109728" lvl="1" indent="0">
              <a:spcBef>
                <a:spcPts val="0"/>
              </a:spcBef>
              <a:spcAft>
                <a:spcPts val="0"/>
              </a:spcAft>
              <a:buNone/>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292608" lvl="1">
              <a:spcBef>
                <a:spcPts val="0"/>
              </a:spcBef>
              <a:spcAft>
                <a:spcPts val="0"/>
              </a:spcAft>
            </a:pPr>
            <a:r>
              <a:rPr lang="en-US" b="1" u="sng" kern="100" dirty="0">
                <a:effectLst/>
                <a:latin typeface="Times New Roman" panose="02020603050405020304" pitchFamily="18" charset="0"/>
                <a:ea typeface="Calibri" panose="020F0502020204030204" pitchFamily="34" charset="0"/>
                <a:cs typeface="Times New Roman" panose="02020603050405020304" pitchFamily="18" charset="0"/>
              </a:rPr>
              <a:t>List of Shortlisted Variables:</a:t>
            </a:r>
          </a:p>
          <a:p>
            <a:pPr marL="292608" lvl="1">
              <a:spcBef>
                <a:spcPts val="0"/>
              </a:spcBef>
              <a:spcAft>
                <a:spcPts val="0"/>
              </a:spcAft>
            </a:pPr>
            <a:endParaRPr lang="en-US"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1184148" lvl="4" indent="-342900">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Glucose</a:t>
            </a:r>
          </a:p>
          <a:p>
            <a:pPr marL="1184148" lvl="4" indent="-342900">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Chol to HDL ratio</a:t>
            </a:r>
          </a:p>
          <a:p>
            <a:pPr marL="1184148" lvl="4" indent="-342900">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Age</a:t>
            </a:r>
          </a:p>
          <a:p>
            <a:pPr marL="1184148" lvl="4" indent="-342900">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BMI</a:t>
            </a:r>
          </a:p>
          <a:p>
            <a:pPr marL="1184148" lvl="4" indent="-342900">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Systolic BP</a:t>
            </a:r>
          </a:p>
          <a:p>
            <a:pPr marL="1184148" lvl="4" indent="-342900">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Diastolic BP</a:t>
            </a:r>
          </a:p>
          <a:p>
            <a:pPr marL="1184148" lvl="4" indent="-342900">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Waist to Hip ratio</a:t>
            </a:r>
          </a:p>
          <a:p>
            <a:pPr marL="1184148" lvl="4" indent="-342900">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Diabetes Class</a:t>
            </a:r>
          </a:p>
          <a:p>
            <a:pPr marL="292608" lvl="1" indent="0">
              <a:spcBef>
                <a:spcPts val="0"/>
              </a:spcBef>
              <a:spcAft>
                <a:spcPts val="0"/>
              </a:spcAft>
              <a:buNone/>
            </a:pPr>
            <a:endParaRPr lang="en-US"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descr="A logo with orange letters on a black background&#10;&#10;Description automatically generated">
            <a:extLst>
              <a:ext uri="{FF2B5EF4-FFF2-40B4-BE49-F238E27FC236}">
                <a16:creationId xmlns:a16="http://schemas.microsoft.com/office/drawing/2014/main" id="{DBD88BB3-8783-F7B0-856E-3D1B91E6A9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58980" y="-76200"/>
            <a:ext cx="1066495" cy="1066495"/>
          </a:xfrm>
          <a:prstGeom prst="rect">
            <a:avLst/>
          </a:prstGeom>
        </p:spPr>
      </p:pic>
    </p:spTree>
    <p:extLst>
      <p:ext uri="{BB962C8B-B14F-4D97-AF65-F5344CB8AC3E}">
        <p14:creationId xmlns:p14="http://schemas.microsoft.com/office/powerpoint/2010/main" val="550675643"/>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52400" y="76201"/>
            <a:ext cx="11887200" cy="6096000"/>
          </a:xfrm>
        </p:spPr>
        <p:txBody>
          <a:bodyPr>
            <a:noAutofit/>
          </a:bodyPr>
          <a:lstStyle/>
          <a:p>
            <a:pPr marL="0" indent="0" algn="ctr">
              <a:spcBef>
                <a:spcPts val="0"/>
              </a:spcBef>
              <a:spcAft>
                <a:spcPts val="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Machine Learning Models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R="0" lvl="0">
              <a:spcBef>
                <a:spcPts val="0"/>
              </a:spcBef>
              <a:spcAft>
                <a:spcPts val="0"/>
              </a:spcAft>
              <a:buFont typeface="Arial" panose="020B0604020202020204" pitchFamily="34" charset="0"/>
              <a:buChar char="•"/>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u="sng" kern="100" dirty="0">
                <a:effectLst/>
                <a:latin typeface="Times New Roman" panose="02020603050405020304" pitchFamily="18" charset="0"/>
                <a:ea typeface="Calibri" panose="020F0502020204030204" pitchFamily="34" charset="0"/>
                <a:cs typeface="Times New Roman" panose="02020603050405020304" pitchFamily="18" charset="0"/>
              </a:rPr>
              <a:t>Classification Tree:</a:t>
            </a:r>
          </a:p>
          <a:p>
            <a:pPr marL="0" marR="0" lvl="0" indent="0">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spcBef>
                <a:spcPts val="0"/>
              </a:spcBef>
              <a:spcAft>
                <a:spcPts val="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Step 1: Partitioning the data.</a:t>
            </a:r>
          </a:p>
          <a:p>
            <a:pPr marL="0" marR="0" lvl="0" indent="0">
              <a:spcBef>
                <a:spcPts val="0"/>
              </a:spcBef>
              <a:spcAft>
                <a:spcPts val="0"/>
              </a:spcAft>
              <a:buNone/>
            </a:pPr>
            <a:endParaRPr lang="en-US" sz="1800" kern="100" dirty="0">
              <a:latin typeface="Times New Roman" panose="02020603050405020304" pitchFamily="18" charset="0"/>
              <a:ea typeface="Calibri" panose="020F0502020204030204" pitchFamily="34" charset="0"/>
              <a:cs typeface="Times New Roman" panose="02020603050405020304" pitchFamily="18" charset="0"/>
            </a:endParaRPr>
          </a:p>
          <a:p>
            <a:pPr marL="0" marR="0" lvl="0" indent="0">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spcBef>
                <a:spcPts val="0"/>
              </a:spcBef>
              <a:spcAft>
                <a:spcPts val="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Step 2: Creating the Default Tree </a:t>
            </a:r>
          </a:p>
          <a:p>
            <a:pPr marL="0" marR="0" lvl="0" indent="0">
              <a:spcBef>
                <a:spcPts val="0"/>
              </a:spcBef>
              <a:spcAft>
                <a:spcPts val="0"/>
              </a:spcAft>
              <a:buNone/>
            </a:pPr>
            <a:endParaRPr lang="en-US" sz="1800" kern="100" dirty="0">
              <a:latin typeface="Times New Roman" panose="02020603050405020304" pitchFamily="18" charset="0"/>
              <a:ea typeface="Calibri" panose="020F0502020204030204" pitchFamily="34" charset="0"/>
              <a:cs typeface="Times New Roman" panose="02020603050405020304" pitchFamily="18" charset="0"/>
            </a:endParaRPr>
          </a:p>
          <a:p>
            <a:pPr marL="0" marR="0" lvl="0" indent="0">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 name="Picture 1" descr="A computer code with black text&#10;&#10;Description automatically generated">
            <a:extLst>
              <a:ext uri="{FF2B5EF4-FFF2-40B4-BE49-F238E27FC236}">
                <a16:creationId xmlns:a16="http://schemas.microsoft.com/office/drawing/2014/main" id="{FE07854D-48A2-B8FE-A4D6-813619CE52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57600" y="609600"/>
            <a:ext cx="5677413" cy="866423"/>
          </a:xfrm>
          <a:prstGeom prst="rect">
            <a:avLst/>
          </a:prstGeom>
        </p:spPr>
      </p:pic>
      <p:pic>
        <p:nvPicPr>
          <p:cNvPr id="3" name="Picture 2" descr="A close-up of a math equation&#10;&#10;Description automatically generated">
            <a:extLst>
              <a:ext uri="{FF2B5EF4-FFF2-40B4-BE49-F238E27FC236}">
                <a16:creationId xmlns:a16="http://schemas.microsoft.com/office/drawing/2014/main" id="{04D734A7-86D9-A6A6-E5D6-9ED7C94EBE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599" y="1828800"/>
            <a:ext cx="6085601" cy="762000"/>
          </a:xfrm>
          <a:prstGeom prst="rect">
            <a:avLst/>
          </a:prstGeom>
        </p:spPr>
      </p:pic>
      <p:pic>
        <p:nvPicPr>
          <p:cNvPr id="5" name="Picture 4" descr="A diagram of diabetes&#10;&#10;Description automatically generated">
            <a:extLst>
              <a:ext uri="{FF2B5EF4-FFF2-40B4-BE49-F238E27FC236}">
                <a16:creationId xmlns:a16="http://schemas.microsoft.com/office/drawing/2014/main" id="{46D0A351-2E78-F6E7-95D1-0AF68EC25A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1400" y="2701385"/>
            <a:ext cx="3962400" cy="3284027"/>
          </a:xfrm>
          <a:prstGeom prst="rect">
            <a:avLst/>
          </a:prstGeom>
        </p:spPr>
      </p:pic>
      <p:pic>
        <p:nvPicPr>
          <p:cNvPr id="6" name="Picture 5" descr="A logo with orange letters on a black background&#10;&#10;Description automatically generated">
            <a:extLst>
              <a:ext uri="{FF2B5EF4-FFF2-40B4-BE49-F238E27FC236}">
                <a16:creationId xmlns:a16="http://schemas.microsoft.com/office/drawing/2014/main" id="{230255F5-0FB6-3FB9-15B6-E9C7172CDB6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58980" y="-76200"/>
            <a:ext cx="1066495" cy="1066495"/>
          </a:xfrm>
          <a:prstGeom prst="rect">
            <a:avLst/>
          </a:prstGeom>
        </p:spPr>
      </p:pic>
    </p:spTree>
    <p:extLst>
      <p:ext uri="{BB962C8B-B14F-4D97-AF65-F5344CB8AC3E}">
        <p14:creationId xmlns:p14="http://schemas.microsoft.com/office/powerpoint/2010/main" val="3826741164"/>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52400" y="76201"/>
            <a:ext cx="11887200" cy="6096000"/>
          </a:xfrm>
        </p:spPr>
        <p:txBody>
          <a:bodyPr>
            <a:noAutofit/>
          </a:bodyPr>
          <a:lstStyle/>
          <a:p>
            <a:pPr marL="0" marR="0" lvl="0" indent="0">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spcBef>
                <a:spcPts val="0"/>
              </a:spcBef>
              <a:spcAft>
                <a:spcPts val="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Step 3: Creating the Longest Tree</a:t>
            </a:r>
          </a:p>
          <a:p>
            <a:pPr marL="0" marR="0" lvl="0" indent="0">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spcBef>
                <a:spcPts val="0"/>
              </a:spcBef>
              <a:spcAft>
                <a:spcPts val="0"/>
              </a:spcAft>
              <a:buNone/>
            </a:pPr>
            <a:endParaRPr lang="en-US" sz="1800" kern="100" dirty="0">
              <a:latin typeface="Times New Roman" panose="02020603050405020304" pitchFamily="18" charset="0"/>
              <a:ea typeface="Calibri" panose="020F0502020204030204" pitchFamily="34" charset="0"/>
              <a:cs typeface="Times New Roman" panose="02020603050405020304" pitchFamily="18" charset="0"/>
            </a:endParaRPr>
          </a:p>
          <a:p>
            <a:pPr marL="0" marR="0" lvl="0" indent="0">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spcBef>
                <a:spcPts val="0"/>
              </a:spcBef>
              <a:spcAft>
                <a:spcPts val="0"/>
              </a:spcAft>
              <a:buNone/>
            </a:pPr>
            <a:endParaRPr lang="en-US" sz="1800" kern="100" dirty="0">
              <a:latin typeface="Times New Roman" panose="02020603050405020304" pitchFamily="18" charset="0"/>
              <a:ea typeface="Calibri" panose="020F0502020204030204" pitchFamily="34" charset="0"/>
              <a:cs typeface="Times New Roman" panose="02020603050405020304" pitchFamily="18" charset="0"/>
            </a:endParaRPr>
          </a:p>
          <a:p>
            <a:pPr marL="0" marR="0" lvl="0" indent="0">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spcBef>
                <a:spcPts val="0"/>
              </a:spcBef>
              <a:spcAft>
                <a:spcPts val="0"/>
              </a:spcAft>
              <a:buNone/>
            </a:pPr>
            <a:endParaRPr lang="en-US" sz="1800" kern="100" dirty="0">
              <a:latin typeface="Times New Roman" panose="02020603050405020304" pitchFamily="18" charset="0"/>
              <a:ea typeface="Calibri" panose="020F0502020204030204" pitchFamily="34" charset="0"/>
              <a:cs typeface="Times New Roman" panose="02020603050405020304" pitchFamily="18" charset="0"/>
            </a:endParaRPr>
          </a:p>
          <a:p>
            <a:pPr marL="0" marR="0" lvl="0" indent="0">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spcBef>
                <a:spcPts val="0"/>
              </a:spcBef>
              <a:spcAft>
                <a:spcPts val="0"/>
              </a:spcAft>
              <a:buNone/>
            </a:pPr>
            <a:endParaRPr lang="en-US" sz="1800" kern="100" dirty="0">
              <a:latin typeface="Times New Roman" panose="02020603050405020304" pitchFamily="18" charset="0"/>
              <a:ea typeface="Calibri" panose="020F0502020204030204" pitchFamily="34" charset="0"/>
              <a:cs typeface="Times New Roman" panose="02020603050405020304" pitchFamily="18" charset="0"/>
            </a:endParaRPr>
          </a:p>
          <a:p>
            <a:pPr marL="0" marR="0" lvl="0" indent="0">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spcBef>
                <a:spcPts val="0"/>
              </a:spcBef>
              <a:spcAft>
                <a:spcPts val="0"/>
              </a:spcAft>
              <a:buNone/>
            </a:pPr>
            <a:endParaRPr lang="en-US" sz="1800" kern="100" dirty="0">
              <a:latin typeface="Times New Roman" panose="02020603050405020304" pitchFamily="18" charset="0"/>
              <a:ea typeface="Calibri" panose="020F0502020204030204" pitchFamily="34" charset="0"/>
              <a:cs typeface="Times New Roman" panose="02020603050405020304" pitchFamily="18" charset="0"/>
            </a:endParaRPr>
          </a:p>
          <a:p>
            <a:pPr marL="0" indent="0">
              <a:spcBef>
                <a:spcPts val="0"/>
              </a:spcBef>
              <a:spcAft>
                <a:spcPts val="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The longest tree perfectly fits the data even modeling </a:t>
            </a:r>
          </a:p>
          <a:p>
            <a:pPr marL="0" indent="0">
              <a:spcBef>
                <a:spcPts val="0"/>
              </a:spcBef>
              <a:spcAft>
                <a:spcPts val="0"/>
              </a:spcAft>
              <a:buNone/>
            </a:pPr>
            <a:r>
              <a:rPr lang="en-US" sz="1800" kern="100" dirty="0">
                <a:latin typeface="Calibri" panose="020F0502020204030204" pitchFamily="34" charset="0"/>
                <a:ea typeface="Calibri" panose="020F0502020204030204" pitchFamily="34" charset="0"/>
                <a:cs typeface="Times New Roman" panose="02020603050405020304" pitchFamily="18" charset="0"/>
              </a:rPr>
              <a: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noise which is what we want to avoid.</a:t>
            </a:r>
          </a:p>
          <a:p>
            <a:pPr marL="0" indent="0">
              <a:spcBef>
                <a:spcPts val="0"/>
              </a:spcBef>
              <a:spcAft>
                <a:spcPts val="0"/>
              </a:spcAft>
              <a:buNone/>
            </a:pPr>
            <a:r>
              <a:rPr lang="en-US" sz="1800" kern="100" dirty="0">
                <a:latin typeface="Calibri" panose="020F0502020204030204" pitchFamily="34" charset="0"/>
                <a:ea typeface="Calibri" panose="020F0502020204030204" pitchFamily="34" charset="0"/>
                <a:cs typeface="Times New Roman" panose="02020603050405020304" pitchFamily="18" charset="0"/>
              </a:rPr>
              <a: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To reduce the issue of overfitting we have to trim </a:t>
            </a:r>
          </a:p>
          <a:p>
            <a:pPr marL="0" indent="0">
              <a:spcBef>
                <a:spcPts val="0"/>
              </a:spcBef>
              <a:spcAft>
                <a:spcPts val="0"/>
              </a:spcAft>
              <a:buNone/>
            </a:pPr>
            <a:r>
              <a:rPr lang="en-US" sz="1800" kern="100" dirty="0">
                <a:latin typeface="Calibri" panose="020F0502020204030204" pitchFamily="34" charset="0"/>
                <a:ea typeface="Calibri" panose="020F0502020204030204" pitchFamily="34" charset="0"/>
                <a:cs typeface="Times New Roman" panose="02020603050405020304" pitchFamily="18" charset="0"/>
              </a:rPr>
              <a: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deeper cut. </a:t>
            </a:r>
          </a:p>
          <a:p>
            <a:pPr marL="0" marR="0" lvl="0" indent="0">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spcBef>
                <a:spcPts val="0"/>
              </a:spcBef>
              <a:spcAft>
                <a:spcPts val="0"/>
              </a:spcAft>
              <a:buNone/>
            </a:pPr>
            <a:endParaRPr lang="en-US" sz="1800" kern="100" dirty="0">
              <a:latin typeface="Times New Roman" panose="02020603050405020304" pitchFamily="18" charset="0"/>
              <a:ea typeface="Calibri" panose="020F0502020204030204" pitchFamily="34" charset="0"/>
              <a:cs typeface="Times New Roman" panose="02020603050405020304" pitchFamily="18" charset="0"/>
            </a:endParaRPr>
          </a:p>
          <a:p>
            <a:pPr marL="0" marR="0" lvl="0" indent="0">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spcBef>
                <a:spcPts val="0"/>
              </a:spcBef>
              <a:spcAft>
                <a:spcPts val="0"/>
              </a:spcAft>
              <a:buNone/>
            </a:pPr>
            <a:endParaRPr lang="en-US" sz="1800" kern="100" dirty="0">
              <a:latin typeface="Times New Roman" panose="02020603050405020304" pitchFamily="18" charset="0"/>
              <a:ea typeface="Calibri" panose="020F0502020204030204" pitchFamily="34" charset="0"/>
              <a:cs typeface="Times New Roman" panose="02020603050405020304" pitchFamily="18" charset="0"/>
            </a:endParaRPr>
          </a:p>
          <a:p>
            <a:pPr marL="0" marR="0" lvl="0" indent="0">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 name="Picture 1" descr="A screenshot of a computer code&#10;&#10;Description automatically generated">
            <a:extLst>
              <a:ext uri="{FF2B5EF4-FFF2-40B4-BE49-F238E27FC236}">
                <a16:creationId xmlns:a16="http://schemas.microsoft.com/office/drawing/2014/main" id="{635927A3-F517-1439-9288-F48AA650F6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49263" y="228600"/>
            <a:ext cx="5257800" cy="998500"/>
          </a:xfrm>
          <a:prstGeom prst="rect">
            <a:avLst/>
          </a:prstGeom>
        </p:spPr>
      </p:pic>
      <p:pic>
        <p:nvPicPr>
          <p:cNvPr id="3" name="Picture 2" descr="A diagram of a tree&#10;&#10;Description automatically generated">
            <a:extLst>
              <a:ext uri="{FF2B5EF4-FFF2-40B4-BE49-F238E27FC236}">
                <a16:creationId xmlns:a16="http://schemas.microsoft.com/office/drawing/2014/main" id="{E5E5BCD4-B966-1259-2300-2AB935C339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539518"/>
            <a:ext cx="6225763" cy="5158463"/>
          </a:xfrm>
          <a:prstGeom prst="rect">
            <a:avLst/>
          </a:prstGeom>
        </p:spPr>
      </p:pic>
      <p:pic>
        <p:nvPicPr>
          <p:cNvPr id="5" name="Picture 4" descr="A logo with orange letters on a black background&#10;&#10;Description automatically generated">
            <a:extLst>
              <a:ext uri="{FF2B5EF4-FFF2-40B4-BE49-F238E27FC236}">
                <a16:creationId xmlns:a16="http://schemas.microsoft.com/office/drawing/2014/main" id="{49307A9C-8F13-8D4C-F4E7-727CD4B649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58980" y="-76200"/>
            <a:ext cx="1066495" cy="1066495"/>
          </a:xfrm>
          <a:prstGeom prst="rect">
            <a:avLst/>
          </a:prstGeom>
        </p:spPr>
      </p:pic>
    </p:spTree>
    <p:extLst>
      <p:ext uri="{BB962C8B-B14F-4D97-AF65-F5344CB8AC3E}">
        <p14:creationId xmlns:p14="http://schemas.microsoft.com/office/powerpoint/2010/main" val="69927262"/>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52400" y="76201"/>
            <a:ext cx="11887200" cy="6096000"/>
          </a:xfrm>
        </p:spPr>
        <p:txBody>
          <a:bodyPr>
            <a:noAutofit/>
          </a:bodyPr>
          <a:lstStyle/>
          <a:p>
            <a:pPr marL="0" marR="0" lvl="0" indent="0">
              <a:spcBef>
                <a:spcPts val="0"/>
              </a:spcBef>
              <a:spcAft>
                <a:spcPts val="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Step 4: Making predictions based on validation set for the default and deeper cur trees:</a:t>
            </a:r>
          </a:p>
          <a:p>
            <a:pPr marL="0" marR="0" lvl="0" indent="0">
              <a:spcBef>
                <a:spcPts val="0"/>
              </a:spcBef>
              <a:spcAft>
                <a:spcPts val="0"/>
              </a:spcAft>
              <a:buNone/>
            </a:pPr>
            <a:endParaRPr lang="en-US" sz="1800" kern="100" dirty="0">
              <a:latin typeface="Times New Roman" panose="02020603050405020304" pitchFamily="18" charset="0"/>
              <a:ea typeface="Calibri" panose="020F0502020204030204" pitchFamily="34" charset="0"/>
              <a:cs typeface="Times New Roman" panose="02020603050405020304" pitchFamily="18" charset="0"/>
            </a:endParaRPr>
          </a:p>
          <a:p>
            <a:pPr marL="0" marR="0" lvl="0" indent="0">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spcBef>
                <a:spcPts val="0"/>
              </a:spcBef>
              <a:spcAft>
                <a:spcPts val="0"/>
              </a:spcAft>
              <a:buNone/>
            </a:pPr>
            <a:endParaRPr lang="en-US" sz="1800" kern="100" dirty="0">
              <a:latin typeface="Times New Roman" panose="02020603050405020304" pitchFamily="18" charset="0"/>
              <a:ea typeface="Calibri" panose="020F0502020204030204" pitchFamily="34" charset="0"/>
              <a:cs typeface="Times New Roman" panose="02020603050405020304" pitchFamily="18" charset="0"/>
            </a:endParaRPr>
          </a:p>
          <a:p>
            <a:pPr marL="0" marR="0" lvl="0" indent="0">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spcBef>
                <a:spcPts val="0"/>
              </a:spcBef>
              <a:spcAft>
                <a:spcPts val="0"/>
              </a:spcAft>
              <a:buNone/>
            </a:pPr>
            <a:endParaRPr lang="en-US" sz="1800" kern="100" dirty="0">
              <a:latin typeface="Times New Roman" panose="02020603050405020304" pitchFamily="18" charset="0"/>
              <a:ea typeface="Calibri" panose="020F0502020204030204" pitchFamily="34" charset="0"/>
              <a:cs typeface="Times New Roman" panose="02020603050405020304" pitchFamily="18" charset="0"/>
            </a:endParaRPr>
          </a:p>
          <a:p>
            <a:pPr marL="0" marR="0" lvl="0" indent="0">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spcBef>
                <a:spcPts val="0"/>
              </a:spcBef>
              <a:spcAft>
                <a:spcPts val="0"/>
              </a:spcAft>
              <a:buNone/>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Deeper Cut</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Default Tree</a:t>
            </a:r>
          </a:p>
          <a:p>
            <a:pPr marL="0" marR="0" lvl="0" indent="0">
              <a:spcBef>
                <a:spcPts val="0"/>
              </a:spcBef>
              <a:spcAft>
                <a:spcPts val="0"/>
              </a:spcAft>
              <a:buNone/>
            </a:pPr>
            <a:endParaRPr lang="en-US" sz="1800" kern="100" dirty="0">
              <a:latin typeface="Times New Roman" panose="02020603050405020304" pitchFamily="18" charset="0"/>
              <a:ea typeface="Calibri" panose="020F0502020204030204" pitchFamily="34" charset="0"/>
              <a:cs typeface="Times New Roman" panose="02020603050405020304" pitchFamily="18" charset="0"/>
            </a:endParaRPr>
          </a:p>
          <a:p>
            <a:pPr marL="0" marR="0" lvl="0" indent="0">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 name="Picture 1" descr="A close-up of a computer screen&#10;&#10;Description automatically generated">
            <a:extLst>
              <a:ext uri="{FF2B5EF4-FFF2-40B4-BE49-F238E27FC236}">
                <a16:creationId xmlns:a16="http://schemas.microsoft.com/office/drawing/2014/main" id="{7F03DC68-5800-C9B9-74FB-DA5C0143D9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2719" y="433705"/>
            <a:ext cx="5454015" cy="727710"/>
          </a:xfrm>
          <a:prstGeom prst="rect">
            <a:avLst/>
          </a:prstGeom>
        </p:spPr>
      </p:pic>
      <p:pic>
        <p:nvPicPr>
          <p:cNvPr id="3" name="Picture 2" descr="A close-up of a computer code&#10;&#10;Description automatically generated">
            <a:extLst>
              <a:ext uri="{FF2B5EF4-FFF2-40B4-BE49-F238E27FC236}">
                <a16:creationId xmlns:a16="http://schemas.microsoft.com/office/drawing/2014/main" id="{2B2361CB-A629-714C-A7E8-630B3ADCE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1260158"/>
            <a:ext cx="5513705" cy="774700"/>
          </a:xfrm>
          <a:prstGeom prst="rect">
            <a:avLst/>
          </a:prstGeom>
        </p:spPr>
      </p:pic>
      <p:pic>
        <p:nvPicPr>
          <p:cNvPr id="7" name="Picture 6" descr="A screenshot of a paper with numbers and text&#10;&#10;Description automatically generated">
            <a:extLst>
              <a:ext uri="{FF2B5EF4-FFF2-40B4-BE49-F238E27FC236}">
                <a16:creationId xmlns:a16="http://schemas.microsoft.com/office/drawing/2014/main" id="{4C985B3F-DDA3-9E1A-EA06-6B689DAD60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4600" y="2590800"/>
            <a:ext cx="2773821" cy="4044951"/>
          </a:xfrm>
          <a:prstGeom prst="rect">
            <a:avLst/>
          </a:prstGeom>
        </p:spPr>
      </p:pic>
      <p:pic>
        <p:nvPicPr>
          <p:cNvPr id="8" name="Picture 7" descr="A close-up of a paper&#10;&#10;Description automatically generated">
            <a:extLst>
              <a:ext uri="{FF2B5EF4-FFF2-40B4-BE49-F238E27FC236}">
                <a16:creationId xmlns:a16="http://schemas.microsoft.com/office/drawing/2014/main" id="{04AB1059-A211-D045-82C3-785059316A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9400" y="2362200"/>
            <a:ext cx="3023072" cy="4273551"/>
          </a:xfrm>
          <a:prstGeom prst="rect">
            <a:avLst/>
          </a:prstGeom>
        </p:spPr>
      </p:pic>
      <p:pic>
        <p:nvPicPr>
          <p:cNvPr id="9" name="Picture 8" descr="A logo with orange letters on a black background&#10;&#10;Description automatically generated">
            <a:extLst>
              <a:ext uri="{FF2B5EF4-FFF2-40B4-BE49-F238E27FC236}">
                <a16:creationId xmlns:a16="http://schemas.microsoft.com/office/drawing/2014/main" id="{3394C7C7-4B42-3AC6-D176-AAFEB999127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58980" y="-76200"/>
            <a:ext cx="1066495" cy="1066495"/>
          </a:xfrm>
          <a:prstGeom prst="rect">
            <a:avLst/>
          </a:prstGeom>
        </p:spPr>
      </p:pic>
    </p:spTree>
    <p:extLst>
      <p:ext uri="{BB962C8B-B14F-4D97-AF65-F5344CB8AC3E}">
        <p14:creationId xmlns:p14="http://schemas.microsoft.com/office/powerpoint/2010/main" val="2617504736"/>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457200" y="228600"/>
            <a:ext cx="2923233" cy="56462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gn="ctr" defTabSz="914400">
              <a:lnSpc>
                <a:spcPct val="85000"/>
              </a:lnSpc>
              <a:spcBef>
                <a:spcPct val="0"/>
              </a:spcBef>
              <a:spcAft>
                <a:spcPts val="600"/>
              </a:spcAft>
            </a:pPr>
            <a:r>
              <a:rPr lang="en-US" sz="3200" b="1" spc="-50" dirty="0">
                <a:solidFill>
                  <a:srgbClr val="FFFFFF"/>
                </a:solidFill>
                <a:latin typeface="Times New Roman" panose="02020603050405020304" pitchFamily="18" charset="0"/>
                <a:ea typeface="+mj-ea"/>
                <a:cs typeface="Times New Roman" panose="02020603050405020304" pitchFamily="18" charset="0"/>
              </a:rPr>
              <a:t>CONTENTS</a:t>
            </a:r>
            <a:endParaRPr lang="en-US" sz="3100" b="1" spc="-50" dirty="0">
              <a:solidFill>
                <a:srgbClr val="FFFFFF"/>
              </a:solidFill>
              <a:latin typeface="Times New Roman" panose="02020603050405020304" pitchFamily="18" charset="0"/>
              <a:ea typeface="+mj-ea"/>
              <a:cs typeface="Times New Roman" panose="02020603050405020304" pitchFamily="18" charset="0"/>
            </a:endParaRPr>
          </a:p>
        </p:txBody>
      </p:sp>
      <p:sp>
        <p:nvSpPr>
          <p:cNvPr id="3" name="Content Placeholder 2"/>
          <p:cNvSpPr>
            <a:spLocks noGrp="1"/>
          </p:cNvSpPr>
          <p:nvPr>
            <p:ph idx="1"/>
          </p:nvPr>
        </p:nvSpPr>
        <p:spPr>
          <a:xfrm>
            <a:off x="3764844" y="228600"/>
            <a:ext cx="7543800" cy="5646208"/>
          </a:xfrm>
        </p:spPr>
        <p:style>
          <a:lnRef idx="2">
            <a:schemeClr val="dk1"/>
          </a:lnRef>
          <a:fillRef idx="1">
            <a:schemeClr val="lt1"/>
          </a:fillRef>
          <a:effectRef idx="0">
            <a:schemeClr val="dk1"/>
          </a:effectRef>
          <a:fontRef idx="minor">
            <a:schemeClr val="dk1"/>
          </a:fontRef>
        </p:style>
        <p:txBody>
          <a:bodyPr vert="horz" lIns="0" tIns="45720" rIns="0" bIns="45720" rtlCol="0" anchor="ctr">
            <a:normAutofit/>
          </a:bodyPr>
          <a:lstStyle/>
          <a:p>
            <a:pPr marL="0" indent="0">
              <a:buNone/>
            </a:pPr>
            <a:endParaRPr lang="en-US" sz="3600" b="1"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01168" lvl="1" indent="0">
              <a:buNone/>
            </a:pPr>
            <a:endParaRPr lang="en-US" sz="3200" i="0" dirty="0">
              <a:solidFill>
                <a:schemeClr val="tx1">
                  <a:lumMod val="75000"/>
                  <a:lumOff val="25000"/>
                </a:schemeClr>
              </a:solidFill>
              <a:latin typeface="Times New Roman" panose="02020603050405020304" pitchFamily="18" charset="0"/>
              <a:cs typeface="Times New Roman" panose="02020603050405020304" pitchFamily="18" charset="0"/>
            </a:endParaRPr>
          </a:p>
          <a:p>
            <a:pPr marL="530352" lvl="1" indent="0">
              <a:buNone/>
            </a:pPr>
            <a:r>
              <a:rPr lang="en-US" sz="2400" b="1" u="sng" dirty="0">
                <a:solidFill>
                  <a:schemeClr val="tx1">
                    <a:lumMod val="75000"/>
                    <a:lumOff val="25000"/>
                  </a:schemeClr>
                </a:solidFill>
                <a:latin typeface="Times New Roman" panose="02020603050405020304" pitchFamily="18" charset="0"/>
                <a:cs typeface="Times New Roman" panose="02020603050405020304" pitchFamily="18" charset="0"/>
              </a:rPr>
              <a:t>Predictive Modeling of Diabetes Risk Factors</a:t>
            </a:r>
          </a:p>
          <a:p>
            <a:pPr marL="530352" lvl="1" indent="0">
              <a:buNone/>
            </a:pPr>
            <a:endParaRPr lang="en-US" sz="2400" i="0" dirty="0">
              <a:solidFill>
                <a:schemeClr val="tx1">
                  <a:lumMod val="75000"/>
                  <a:lumOff val="25000"/>
                </a:schemeClr>
              </a:solidFill>
              <a:latin typeface="Times New Roman" panose="02020603050405020304" pitchFamily="18" charset="0"/>
              <a:cs typeface="Times New Roman" panose="02020603050405020304" pitchFamily="18" charset="0"/>
            </a:endParaRPr>
          </a:p>
          <a:p>
            <a:pPr marL="566928" lvl="3" indent="0">
              <a:buNone/>
            </a:pPr>
            <a:r>
              <a:rPr lang="en-US" sz="2400" b="1" dirty="0">
                <a:solidFill>
                  <a:schemeClr val="tx1">
                    <a:lumMod val="75000"/>
                    <a:lumOff val="25000"/>
                  </a:schemeClr>
                </a:solidFill>
                <a:latin typeface="Times New Roman" panose="02020603050405020304" pitchFamily="18" charset="0"/>
                <a:cs typeface="Times New Roman" panose="02020603050405020304" pitchFamily="18" charset="0"/>
              </a:rPr>
              <a:t>1</a:t>
            </a:r>
            <a:r>
              <a:rPr lang="en-US" sz="2400" b="1" i="0" dirty="0">
                <a:solidFill>
                  <a:schemeClr val="tx1">
                    <a:lumMod val="75000"/>
                    <a:lumOff val="25000"/>
                  </a:schemeClr>
                </a:solidFill>
                <a:latin typeface="Times New Roman" panose="02020603050405020304" pitchFamily="18" charset="0"/>
                <a:cs typeface="Times New Roman" panose="02020603050405020304" pitchFamily="18" charset="0"/>
              </a:rPr>
              <a:t>. Exploratory Data Analysis</a:t>
            </a:r>
          </a:p>
          <a:p>
            <a:pPr lvl="4">
              <a:buFont typeface="Calibri" panose="020F0502020204030204" pitchFamily="34" charset="0"/>
              <a:buChar char="•"/>
            </a:pPr>
            <a:r>
              <a:rPr lang="en-US" sz="2400" i="0" dirty="0">
                <a:solidFill>
                  <a:schemeClr val="tx1">
                    <a:lumMod val="75000"/>
                    <a:lumOff val="25000"/>
                  </a:schemeClr>
                </a:solidFill>
                <a:latin typeface="Times New Roman" panose="02020603050405020304" pitchFamily="18" charset="0"/>
                <a:cs typeface="Times New Roman" panose="02020603050405020304" pitchFamily="18" charset="0"/>
              </a:rPr>
              <a:t>Univariate Analysis </a:t>
            </a:r>
          </a:p>
          <a:p>
            <a:pPr lvl="4">
              <a:buFont typeface="Calibri" panose="020F0502020204030204" pitchFamily="34" charset="0"/>
              <a:buChar char="•"/>
            </a:pPr>
            <a:r>
              <a:rPr lang="en-US" sz="2400" i="0" dirty="0">
                <a:solidFill>
                  <a:schemeClr val="tx1">
                    <a:lumMod val="75000"/>
                    <a:lumOff val="25000"/>
                  </a:schemeClr>
                </a:solidFill>
                <a:latin typeface="Times New Roman" panose="02020603050405020304" pitchFamily="18" charset="0"/>
                <a:cs typeface="Times New Roman" panose="02020603050405020304" pitchFamily="18" charset="0"/>
              </a:rPr>
              <a:t>Bivariate Analysis  </a:t>
            </a:r>
          </a:p>
          <a:p>
            <a:pPr lvl="4">
              <a:buFont typeface="Calibri" panose="020F0502020204030204" pitchFamily="34" charset="0"/>
              <a:buChar char="•"/>
            </a:pPr>
            <a:r>
              <a:rPr lang="en-US" sz="2400" i="0" dirty="0">
                <a:solidFill>
                  <a:schemeClr val="tx1">
                    <a:lumMod val="75000"/>
                    <a:lumOff val="25000"/>
                  </a:schemeClr>
                </a:solidFill>
                <a:latin typeface="Times New Roman" panose="02020603050405020304" pitchFamily="18" charset="0"/>
                <a:cs typeface="Times New Roman" panose="02020603050405020304" pitchFamily="18" charset="0"/>
              </a:rPr>
              <a:t>T-tests to check predictors significance</a:t>
            </a:r>
            <a:endParaRPr lang="en-US" sz="2400" b="1" dirty="0">
              <a:solidFill>
                <a:schemeClr val="tx1">
                  <a:lumMod val="75000"/>
                  <a:lumOff val="25000"/>
                </a:schemeClr>
              </a:solidFill>
              <a:latin typeface="Times New Roman" panose="02020603050405020304" pitchFamily="18" charset="0"/>
              <a:cs typeface="Times New Roman" panose="02020603050405020304" pitchFamily="18" charset="0"/>
            </a:endParaRPr>
          </a:p>
          <a:p>
            <a:pPr marL="566928" lvl="3" indent="0">
              <a:buNone/>
            </a:pPr>
            <a:r>
              <a:rPr lang="en-US" sz="2400" b="1" i="0" dirty="0">
                <a:solidFill>
                  <a:schemeClr val="tx1">
                    <a:lumMod val="75000"/>
                    <a:lumOff val="25000"/>
                  </a:schemeClr>
                </a:solidFill>
                <a:latin typeface="Times New Roman" panose="02020603050405020304" pitchFamily="18" charset="0"/>
                <a:cs typeface="Times New Roman" panose="02020603050405020304" pitchFamily="18" charset="0"/>
              </a:rPr>
              <a:t>2. Regression Trees</a:t>
            </a:r>
          </a:p>
          <a:p>
            <a:pPr marL="566928" lvl="3" indent="0">
              <a:buNone/>
            </a:pPr>
            <a:r>
              <a:rPr lang="en-US" sz="2400" b="1" i="0" dirty="0">
                <a:solidFill>
                  <a:schemeClr val="tx1">
                    <a:lumMod val="75000"/>
                    <a:lumOff val="25000"/>
                  </a:schemeClr>
                </a:solidFill>
                <a:latin typeface="Times New Roman" panose="02020603050405020304" pitchFamily="18" charset="0"/>
                <a:cs typeface="Times New Roman" panose="02020603050405020304" pitchFamily="18" charset="0"/>
              </a:rPr>
              <a:t>3. Neural Nets </a:t>
            </a:r>
          </a:p>
          <a:p>
            <a:pPr marL="566928" lvl="3" indent="0">
              <a:buNone/>
            </a:pPr>
            <a:r>
              <a:rPr lang="en-US" sz="2400" b="1" i="0" dirty="0">
                <a:solidFill>
                  <a:schemeClr val="tx1">
                    <a:lumMod val="75000"/>
                    <a:lumOff val="25000"/>
                  </a:schemeClr>
                </a:solidFill>
                <a:latin typeface="Times New Roman" panose="02020603050405020304" pitchFamily="18" charset="0"/>
                <a:cs typeface="Times New Roman" panose="02020603050405020304" pitchFamily="18" charset="0"/>
              </a:rPr>
              <a:t>4. Logistic Regression</a:t>
            </a:r>
          </a:p>
          <a:p>
            <a:pPr marL="566928" lvl="3" indent="0">
              <a:buNone/>
            </a:pPr>
            <a:r>
              <a:rPr lang="en-US" sz="2400" b="1" i="0" dirty="0">
                <a:solidFill>
                  <a:schemeClr val="tx1">
                    <a:lumMod val="75000"/>
                    <a:lumOff val="25000"/>
                  </a:schemeClr>
                </a:solidFill>
                <a:latin typeface="Times New Roman" panose="02020603050405020304" pitchFamily="18" charset="0"/>
                <a:cs typeface="Times New Roman" panose="02020603050405020304" pitchFamily="18" charset="0"/>
              </a:rPr>
              <a:t>5. Models Comparison</a:t>
            </a:r>
            <a:endParaRPr lang="en-US" sz="2400" b="1" dirty="0">
              <a:solidFill>
                <a:schemeClr val="tx1">
                  <a:lumMod val="75000"/>
                  <a:lumOff val="25000"/>
                </a:schemeClr>
              </a:solidFill>
              <a:latin typeface="Times New Roman" panose="02020603050405020304" pitchFamily="18" charset="0"/>
              <a:cs typeface="Times New Roman" panose="02020603050405020304" pitchFamily="18" charset="0"/>
            </a:endParaRPr>
          </a:p>
          <a:p>
            <a:pPr marL="0" indent="0">
              <a:buNone/>
            </a:pPr>
            <a:endParaRPr lang="en-US" sz="3600" dirty="0">
              <a:solidFill>
                <a:schemeClr val="tx1">
                  <a:lumMod val="75000"/>
                  <a:lumOff val="25000"/>
                </a:schemeClr>
              </a:solidFill>
              <a:latin typeface="Times New Roman" panose="02020603050405020304" pitchFamily="18" charset="0"/>
              <a:cs typeface="Times New Roman" panose="02020603050405020304" pitchFamily="18" charset="0"/>
            </a:endParaRPr>
          </a:p>
          <a:p>
            <a:pPr>
              <a:buFont typeface="Calibri" panose="020F0502020204030204" pitchFamily="34" charset="0"/>
              <a:buChar char="Ø"/>
            </a:pPr>
            <a:endParaRPr lang="en-US" sz="36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pic>
        <p:nvPicPr>
          <p:cNvPr id="2" name="Picture 1" descr="A logo with orange letters on a black background&#10;&#10;Description automatically generated">
            <a:extLst>
              <a:ext uri="{FF2B5EF4-FFF2-40B4-BE49-F238E27FC236}">
                <a16:creationId xmlns:a16="http://schemas.microsoft.com/office/drawing/2014/main" id="{9C802E82-240C-49C2-99BD-82FD60657E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01552" y="-86125"/>
            <a:ext cx="1066495" cy="1066495"/>
          </a:xfrm>
          <a:prstGeom prst="rect">
            <a:avLst/>
          </a:prstGeom>
        </p:spPr>
      </p:pic>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52400" y="76201"/>
            <a:ext cx="11887200" cy="6096000"/>
          </a:xfrm>
        </p:spPr>
        <p:txBody>
          <a:bodyPr>
            <a:noAutofit/>
          </a:bodyPr>
          <a:lstStyle/>
          <a:p>
            <a:pPr marL="0" indent="0">
              <a:spcBef>
                <a:spcPts val="0"/>
              </a:spcBef>
              <a:spcAft>
                <a:spcPts val="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Step 5: Pruning the longest Tree:</a:t>
            </a:r>
          </a:p>
          <a:p>
            <a:pPr marL="0" indent="0">
              <a:spcBef>
                <a:spcPts val="0"/>
              </a:spcBef>
              <a:spcAft>
                <a:spcPts val="0"/>
              </a:spcAft>
              <a:buNone/>
            </a:pPr>
            <a:endParaRPr lang="en-US" sz="1800" b="1" kern="1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spcAft>
                <a:spcPts val="0"/>
              </a:spcAft>
              <a:buNone/>
            </a:pPr>
            <a:endParaRPr lang="en-US" sz="18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spcAft>
                <a:spcPts val="0"/>
              </a:spcAft>
              <a:buNone/>
            </a:pPr>
            <a:endParaRPr lang="en-US" sz="1800" b="1" kern="1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spcAft>
                <a:spcPts val="0"/>
              </a:spcAft>
              <a:buNone/>
            </a:pPr>
            <a:endParaRPr lang="en-US" sz="18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spcAft>
                <a:spcPts val="0"/>
              </a:spcAft>
              <a:buNone/>
            </a:pPr>
            <a:endParaRPr lang="en-US" sz="1800" b="1" kern="1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spcAft>
                <a:spcPts val="0"/>
              </a:spcAft>
              <a:buNone/>
            </a:pPr>
            <a:endParaRPr lang="en-US" sz="18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spcAft>
                <a:spcPts val="0"/>
              </a:spcAft>
              <a:buNone/>
            </a:pPr>
            <a:endParaRPr lang="en-US" sz="1800" b="1" kern="1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spcAft>
                <a:spcPts val="0"/>
              </a:spcAft>
              <a:buNone/>
            </a:pPr>
            <a:endParaRPr lang="en-US" sz="18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spcAft>
                <a:spcPts val="0"/>
              </a:spcAft>
              <a:buNone/>
            </a:pPr>
            <a:endParaRPr lang="en-US" sz="1800" b="1" kern="1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spcAft>
                <a:spcPts val="0"/>
              </a:spcAft>
              <a:buNone/>
            </a:pPr>
            <a:endParaRPr lang="en-US" sz="18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spcAft>
                <a:spcPts val="0"/>
              </a:spcAft>
              <a:buNone/>
            </a:pPr>
            <a:endParaRPr lang="en-US" sz="1800" b="1" kern="1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spcAft>
                <a:spcPts val="0"/>
              </a:spcAft>
              <a:buNone/>
            </a:pPr>
            <a:endParaRPr lang="en-US" sz="18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spcAft>
                <a:spcPts val="0"/>
              </a:spcAft>
              <a:buNone/>
            </a:pPr>
            <a:endParaRPr lang="en-US" sz="18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Rules: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mj-lt"/>
              <a:buAutoNum type="arabicPeriod"/>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If the glucose level is greater or equal to 132 &amp; Age is greater or equal to 51 then the individual has diabetes</a:t>
            </a:r>
          </a:p>
          <a:p>
            <a:pPr marL="342900" marR="0" lvl="0" indent="-342900" algn="just">
              <a:spcBef>
                <a:spcPts val="0"/>
              </a:spcBef>
              <a:spcAft>
                <a:spcPts val="0"/>
              </a:spcAft>
              <a:buFont typeface="+mj-lt"/>
              <a:buAutoNum type="arabicPeriod"/>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If the glucose level is greater or equal to 132 &amp; Age is less than 51 &amp;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Chol_HDL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ratio is less than 4.9 then the individual has diabetes</a:t>
            </a:r>
          </a:p>
          <a:p>
            <a:pPr marL="342900" marR="0" lvl="0" indent="-342900" algn="just">
              <a:spcBef>
                <a:spcPts val="0"/>
              </a:spcBef>
              <a:spcAft>
                <a:spcPts val="0"/>
              </a:spcAft>
              <a:buFont typeface="+mj-lt"/>
              <a:buAutoNum type="arabicPeriod"/>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If the glucose level is greater or equal to 132 &amp; Age is less than 51 &amp;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Chol_HDL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ratio is greater or equal to 4.9 then the individual does not have diabetes</a:t>
            </a:r>
          </a:p>
          <a:p>
            <a:pPr marL="342900" marR="0" lvl="0" indent="-342900" algn="just">
              <a:spcBef>
                <a:spcPts val="0"/>
              </a:spcBef>
              <a:spcAft>
                <a:spcPts val="0"/>
              </a:spcAft>
              <a:buFont typeface="+mj-lt"/>
              <a:buAutoNum type="arabicPeriod"/>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If the glucose is level is less than 132 &amp; less than 111 then the individual does not have diabetes.</a:t>
            </a:r>
          </a:p>
          <a:p>
            <a:pPr marL="342900" marR="0" lvl="0" indent="-342900" algn="just">
              <a:spcBef>
                <a:spcPts val="0"/>
              </a:spcBef>
              <a:spcAft>
                <a:spcPts val="0"/>
              </a:spcAft>
              <a:buFont typeface="+mj-lt"/>
              <a:buAutoNum type="arabicPeriod"/>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If the glucose is level is less than 132 &amp; greater or equal to 111 &amp; diastolic BP is greater or equal to 91 then the individual has diabetes.</a:t>
            </a:r>
          </a:p>
          <a:p>
            <a:pPr marL="342900" marR="0" lvl="0" indent="-342900" algn="just">
              <a:spcBef>
                <a:spcPts val="0"/>
              </a:spcBef>
              <a:spcAft>
                <a:spcPts val="0"/>
              </a:spcAft>
              <a:buFont typeface="+mj-lt"/>
              <a:buAutoNum type="arabicPeriod"/>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If the glucose is level is less than 132 &amp; greater or equal to 111 &amp; diastolic BP is less than 91 then the individual does not have diabetes</a:t>
            </a:r>
          </a:p>
        </p:txBody>
      </p:sp>
      <p:pic>
        <p:nvPicPr>
          <p:cNvPr id="2" name="Picture 1" descr="A screenshot of a computer program&#10;&#10;Description automatically generated">
            <a:extLst>
              <a:ext uri="{FF2B5EF4-FFF2-40B4-BE49-F238E27FC236}">
                <a16:creationId xmlns:a16="http://schemas.microsoft.com/office/drawing/2014/main" id="{310E8E1C-A98D-F427-BC0E-5DC9EE2BA9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603250"/>
            <a:ext cx="4576445" cy="2825750"/>
          </a:xfrm>
          <a:prstGeom prst="rect">
            <a:avLst/>
          </a:prstGeom>
        </p:spPr>
      </p:pic>
      <p:pic>
        <p:nvPicPr>
          <p:cNvPr id="3" name="Picture 2" descr="A diagram of diabetes&#10;&#10;Description automatically generated">
            <a:extLst>
              <a:ext uri="{FF2B5EF4-FFF2-40B4-BE49-F238E27FC236}">
                <a16:creationId xmlns:a16="http://schemas.microsoft.com/office/drawing/2014/main" id="{9FA5D91D-C891-2C2C-FC7F-4AE8797F93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4422" y="0"/>
            <a:ext cx="4648200" cy="3851831"/>
          </a:xfrm>
          <a:prstGeom prst="rect">
            <a:avLst/>
          </a:prstGeom>
        </p:spPr>
      </p:pic>
      <p:pic>
        <p:nvPicPr>
          <p:cNvPr id="5" name="Picture 4" descr="A logo with orange letters on a black background&#10;&#10;Description automatically generated">
            <a:extLst>
              <a:ext uri="{FF2B5EF4-FFF2-40B4-BE49-F238E27FC236}">
                <a16:creationId xmlns:a16="http://schemas.microsoft.com/office/drawing/2014/main" id="{F03022EB-E7A1-1C2E-381A-A207FB510E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58980" y="-76200"/>
            <a:ext cx="1066495" cy="1066495"/>
          </a:xfrm>
          <a:prstGeom prst="rect">
            <a:avLst/>
          </a:prstGeom>
        </p:spPr>
      </p:pic>
    </p:spTree>
    <p:extLst>
      <p:ext uri="{BB962C8B-B14F-4D97-AF65-F5344CB8AC3E}">
        <p14:creationId xmlns:p14="http://schemas.microsoft.com/office/powerpoint/2010/main" val="2491569048"/>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83029" y="381000"/>
            <a:ext cx="11887200" cy="6096000"/>
          </a:xfrm>
        </p:spPr>
        <p:txBody>
          <a:bodyPr>
            <a:noAutofit/>
          </a:bodyPr>
          <a:lstStyle/>
          <a:p>
            <a:pPr marL="0" indent="0">
              <a:spcBef>
                <a:spcPts val="0"/>
              </a:spcBef>
              <a:spcAft>
                <a:spcPts val="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Step 6: Evaluating performance of the Pruned Tree</a:t>
            </a:r>
          </a:p>
          <a:p>
            <a:pPr marL="0" indent="0">
              <a:spcBef>
                <a:spcPts val="0"/>
              </a:spcBef>
              <a:spcAft>
                <a:spcPts val="0"/>
              </a:spcAft>
              <a:buNone/>
            </a:pPr>
            <a:endParaRPr lang="en-US" sz="1800" b="1" kern="1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spcAft>
                <a:spcPts val="0"/>
              </a:spcAft>
              <a:buNone/>
            </a:pPr>
            <a:endParaRPr lang="en-US" sz="18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spcAft>
                <a:spcPts val="0"/>
              </a:spcAft>
              <a:buNone/>
            </a:pPr>
            <a:endParaRPr lang="en-US" sz="1800" b="1" kern="1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spcAft>
                <a:spcPts val="0"/>
              </a:spcAft>
              <a:buNone/>
            </a:pPr>
            <a:endParaRPr lang="en-US" sz="18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spcAft>
                <a:spcPts val="0"/>
              </a:spcAft>
              <a:buNone/>
            </a:pPr>
            <a:endParaRPr lang="en-US" sz="1800" b="1" kern="1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spcAft>
                <a:spcPts val="0"/>
              </a:spcAft>
              <a:buNone/>
            </a:pPr>
            <a:endParaRPr lang="en-US" sz="18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spcAft>
                <a:spcPts val="0"/>
              </a:spcAft>
              <a:buNone/>
            </a:pPr>
            <a:endParaRPr lang="en-US" sz="1800" b="1" kern="1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spcAft>
                <a:spcPts val="0"/>
              </a:spcAft>
              <a:buNone/>
            </a:pPr>
            <a:endParaRPr lang="en-US" sz="18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spcAft>
                <a:spcPts val="0"/>
              </a:spcAft>
              <a:buNone/>
            </a:pPr>
            <a:endParaRPr lang="en-US" sz="1800" b="1" kern="1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spcAft>
                <a:spcPts val="0"/>
              </a:spcAft>
              <a:buNone/>
            </a:pPr>
            <a:endParaRPr lang="en-US" sz="18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spcAft>
                <a:spcPts val="0"/>
              </a:spcAft>
              <a:buNone/>
            </a:pPr>
            <a:endParaRPr lang="en-US" sz="1800" b="1" kern="1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spcAft>
                <a:spcPts val="0"/>
              </a:spcAft>
              <a:buNone/>
            </a:pPr>
            <a:endParaRPr lang="en-US" sz="18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spcAft>
                <a:spcPts val="0"/>
              </a:spcAft>
              <a:buNone/>
            </a:pPr>
            <a:endParaRPr lang="en-US" sz="1800" b="1" kern="1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spcAft>
                <a:spcPts val="0"/>
              </a:spcAft>
              <a:buNone/>
            </a:pPr>
            <a:endParaRPr lang="en-US" sz="18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spcAft>
                <a:spcPts val="0"/>
              </a:spcAft>
              <a:buNone/>
            </a:pPr>
            <a:endParaRPr lang="en-US" sz="1800" b="1" kern="1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spcAft>
                <a:spcPts val="0"/>
              </a:spcAft>
              <a:buNone/>
            </a:pPr>
            <a:endParaRPr lang="en-US" sz="18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spcAft>
                <a:spcPts val="0"/>
              </a:spcAft>
              <a:buNone/>
            </a:pPr>
            <a:endParaRPr lang="en-US" sz="1800" b="1" kern="1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spcAft>
                <a:spcPts val="0"/>
              </a:spcAft>
              <a:buNone/>
            </a:pPr>
            <a:endParaRPr lang="en-US" sz="18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ctr">
              <a:spcBef>
                <a:spcPts val="0"/>
              </a:spcBef>
              <a:spcAft>
                <a:spcPts val="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The pruned classification tree can predict the class of patient with an accuracy of 87.58%.</a:t>
            </a:r>
          </a:p>
          <a:p>
            <a:pPr marL="0" marR="0" lvl="0" indent="0">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spcBef>
                <a:spcPts val="0"/>
              </a:spcBef>
              <a:spcAft>
                <a:spcPts val="0"/>
              </a:spcAft>
              <a:buNone/>
            </a:pPr>
            <a:endParaRPr lang="en-US" sz="1800" kern="100" dirty="0">
              <a:latin typeface="Times New Roman" panose="02020603050405020304" pitchFamily="18" charset="0"/>
              <a:ea typeface="Calibri" panose="020F0502020204030204" pitchFamily="34" charset="0"/>
              <a:cs typeface="Times New Roman" panose="02020603050405020304" pitchFamily="18" charset="0"/>
            </a:endParaRPr>
          </a:p>
          <a:p>
            <a:pPr marL="0" marR="0" lvl="0" indent="0">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 name="Picture 1" descr="A screenshot of a document&#10;&#10;Description automatically generated">
            <a:extLst>
              <a:ext uri="{FF2B5EF4-FFF2-40B4-BE49-F238E27FC236}">
                <a16:creationId xmlns:a16="http://schemas.microsoft.com/office/drawing/2014/main" id="{99914A68-6417-7AFB-EF18-B0704AD536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5030" y="838200"/>
            <a:ext cx="2821940" cy="4165600"/>
          </a:xfrm>
          <a:prstGeom prst="rect">
            <a:avLst/>
          </a:prstGeom>
        </p:spPr>
      </p:pic>
      <p:pic>
        <p:nvPicPr>
          <p:cNvPr id="3" name="Picture 2" descr="A logo with orange letters on a black background&#10;&#10;Description automatically generated">
            <a:extLst>
              <a:ext uri="{FF2B5EF4-FFF2-40B4-BE49-F238E27FC236}">
                <a16:creationId xmlns:a16="http://schemas.microsoft.com/office/drawing/2014/main" id="{85CC0073-2FE6-9C57-44EF-30E097B9F8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58980" y="-76200"/>
            <a:ext cx="1066495" cy="1066495"/>
          </a:xfrm>
          <a:prstGeom prst="rect">
            <a:avLst/>
          </a:prstGeom>
        </p:spPr>
      </p:pic>
    </p:spTree>
    <p:extLst>
      <p:ext uri="{BB962C8B-B14F-4D97-AF65-F5344CB8AC3E}">
        <p14:creationId xmlns:p14="http://schemas.microsoft.com/office/powerpoint/2010/main" val="4149263801"/>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52400" y="76201"/>
            <a:ext cx="11887200" cy="6096000"/>
          </a:xfrm>
        </p:spPr>
        <p:txBody>
          <a:bodyPr>
            <a:noAutofit/>
          </a:bodyPr>
          <a:lstStyle/>
          <a:p>
            <a:pPr marL="0" marR="0" lvl="0" indent="0">
              <a:spcBef>
                <a:spcPts val="0"/>
              </a:spcBef>
              <a:spcAft>
                <a:spcPts val="0"/>
              </a:spcAft>
              <a:buNone/>
            </a:pPr>
            <a:r>
              <a:rPr lang="en-US" sz="1800" b="1" u="sng" kern="100" dirty="0">
                <a:effectLst/>
                <a:latin typeface="Times New Roman" panose="02020603050405020304" pitchFamily="18" charset="0"/>
                <a:ea typeface="Calibri" panose="020F0502020204030204" pitchFamily="34" charset="0"/>
                <a:cs typeface="Times New Roman" panose="02020603050405020304" pitchFamily="18" charset="0"/>
              </a:rPr>
              <a:t>                            NEURAL NETS__________________________ </a:t>
            </a:r>
          </a:p>
          <a:p>
            <a:pPr marL="0" indent="0">
              <a:spcBef>
                <a:spcPts val="0"/>
              </a:spcBef>
              <a:spcAft>
                <a:spcPts val="0"/>
              </a:spcAft>
              <a:buNone/>
            </a:pPr>
            <a:endParaRPr lang="en-US" sz="18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spcAft>
                <a:spcPts val="0"/>
              </a:spcAft>
              <a:buNone/>
            </a:pPr>
            <a:endParaRPr lang="en-US" sz="1800" b="1" kern="1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spcAft>
                <a:spcPts val="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Step 1: Partitioning the Data</a:t>
            </a:r>
          </a:p>
          <a:p>
            <a:pPr marL="0" indent="0">
              <a:spcBef>
                <a:spcPts val="0"/>
              </a:spcBef>
              <a:spcAft>
                <a:spcPts val="0"/>
              </a:spcAft>
              <a:buNone/>
            </a:pPr>
            <a:endParaRPr lang="en-US" sz="1800" b="1" kern="1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spcAft>
                <a:spcPts val="0"/>
              </a:spcAft>
              <a:buNone/>
            </a:pPr>
            <a:endParaRPr lang="en-US" sz="18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spcAft>
                <a:spcPts val="0"/>
              </a:spcAft>
              <a:buNone/>
            </a:pPr>
            <a:endParaRPr lang="en-US" sz="1800" b="1" kern="1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spcAft>
                <a:spcPts val="0"/>
              </a:spcAft>
              <a:buNone/>
            </a:pPr>
            <a:endParaRPr lang="en-US" sz="18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spcAft>
                <a:spcPts val="0"/>
              </a:spcAft>
              <a:buNone/>
            </a:pPr>
            <a:endParaRPr lang="en-US" sz="1800" b="1" kern="1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spcAft>
                <a:spcPts val="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spcAft>
                <a:spcPts val="0"/>
              </a:spcAft>
              <a:buNone/>
            </a:pPr>
            <a:endParaRPr lang="en-US" sz="18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spcAft>
                <a:spcPts val="0"/>
              </a:spcAft>
              <a:buNone/>
            </a:pPr>
            <a:endParaRPr lang="en-US" sz="1800" b="1" kern="1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spcAft>
                <a:spcPts val="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Step 2: Creating the Neural Net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None/>
            </a:pPr>
            <a:endParaRPr lang="en-US" sz="1800" b="1" u="sng" kern="1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 name="Picture 1" descr="A computer code with black text&#10;&#10;Description automatically generated">
            <a:extLst>
              <a:ext uri="{FF2B5EF4-FFF2-40B4-BE49-F238E27FC236}">
                <a16:creationId xmlns:a16="http://schemas.microsoft.com/office/drawing/2014/main" id="{A9CC0CDD-5C44-7B05-3A32-C3C826FB8C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409701"/>
            <a:ext cx="5949873" cy="1143000"/>
          </a:xfrm>
          <a:prstGeom prst="rect">
            <a:avLst/>
          </a:prstGeom>
        </p:spPr>
      </p:pic>
      <p:pic>
        <p:nvPicPr>
          <p:cNvPr id="3" name="Picture 2" descr="A computer code with black text&#10;&#10;Description automatically generated">
            <a:extLst>
              <a:ext uri="{FF2B5EF4-FFF2-40B4-BE49-F238E27FC236}">
                <a16:creationId xmlns:a16="http://schemas.microsoft.com/office/drawing/2014/main" id="{92F5C227-A794-0716-3FEB-9F6FE90E48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3886200"/>
            <a:ext cx="5867400" cy="1432661"/>
          </a:xfrm>
          <a:prstGeom prst="rect">
            <a:avLst/>
          </a:prstGeom>
        </p:spPr>
      </p:pic>
      <p:pic>
        <p:nvPicPr>
          <p:cNvPr id="7" name="Picture 6" descr="A diagram of a medical structure&#10;&#10;Description automatically generated with medium confidence">
            <a:extLst>
              <a:ext uri="{FF2B5EF4-FFF2-40B4-BE49-F238E27FC236}">
                <a16:creationId xmlns:a16="http://schemas.microsoft.com/office/drawing/2014/main" id="{D658A89C-1D98-6794-296F-D917A3FFDF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5889" y="-2822"/>
            <a:ext cx="5856111" cy="6853324"/>
          </a:xfrm>
          <a:prstGeom prst="rect">
            <a:avLst/>
          </a:prstGeom>
        </p:spPr>
      </p:pic>
      <p:pic>
        <p:nvPicPr>
          <p:cNvPr id="8" name="Picture 7" descr="A logo with orange letters on a black background&#10;&#10;Description automatically generated">
            <a:extLst>
              <a:ext uri="{FF2B5EF4-FFF2-40B4-BE49-F238E27FC236}">
                <a16:creationId xmlns:a16="http://schemas.microsoft.com/office/drawing/2014/main" id="{0C26BF3A-7D56-63CA-773C-BF1766497BE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58980" y="-76200"/>
            <a:ext cx="1066495" cy="1066495"/>
          </a:xfrm>
          <a:prstGeom prst="rect">
            <a:avLst/>
          </a:prstGeom>
        </p:spPr>
      </p:pic>
    </p:spTree>
    <p:extLst>
      <p:ext uri="{BB962C8B-B14F-4D97-AF65-F5344CB8AC3E}">
        <p14:creationId xmlns:p14="http://schemas.microsoft.com/office/powerpoint/2010/main" val="1256752378"/>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52400" y="76201"/>
            <a:ext cx="11887200" cy="6096000"/>
          </a:xfrm>
        </p:spPr>
        <p:txBody>
          <a:bodyPr>
            <a:noAutofit/>
          </a:bodyPr>
          <a:lstStyle/>
          <a:p>
            <a:pPr>
              <a:spcBef>
                <a:spcPts val="0"/>
              </a:spcBef>
              <a:spcAft>
                <a:spcPts val="0"/>
              </a:spcAft>
              <a:buFont typeface="Arial" panose="020B0604020202020204" pitchFamily="34" charset="0"/>
              <a:buChar char="•"/>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Evaluating Performance of the Neural Network:</a:t>
            </a:r>
          </a:p>
          <a:p>
            <a:pPr marL="0" indent="0">
              <a:spcBef>
                <a:spcPts val="0"/>
              </a:spcBef>
              <a:spcAft>
                <a:spcPts val="0"/>
              </a:spcAft>
              <a:buNone/>
            </a:pPr>
            <a:endParaRPr lang="en-US" sz="1800" b="1" kern="1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spcAft>
                <a:spcPts val="0"/>
              </a:spcAft>
              <a:buNone/>
            </a:pPr>
            <a:endParaRPr lang="en-US" sz="18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spcAft>
                <a:spcPts val="0"/>
              </a:spcAft>
              <a:buNone/>
            </a:pPr>
            <a:endParaRPr lang="en-US" sz="1800" b="1" kern="1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spcAft>
                <a:spcPts val="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spcBef>
                <a:spcPts val="0"/>
              </a:spcBef>
              <a:spcAft>
                <a:spcPts val="0"/>
              </a:spcAft>
              <a:buNone/>
            </a:pPr>
            <a:endParaRPr lang="en-US" sz="1800" b="1" kern="1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spcAft>
                <a:spcPts val="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spcBef>
                <a:spcPts val="0"/>
              </a:spcBef>
              <a:spcAft>
                <a:spcPts val="0"/>
              </a:spcAft>
              <a:buNone/>
            </a:pPr>
            <a:r>
              <a:rPr lang="en-US" sz="1800" kern="100" dirty="0">
                <a:latin typeface="Calibri" panose="020F0502020204030204" pitchFamily="34" charset="0"/>
                <a:ea typeface="Calibri" panose="020F0502020204030204" pitchFamily="34" charset="0"/>
                <a:cs typeface="Times New Roman" panose="02020603050405020304" pitchFamily="18" charset="0"/>
              </a:rPr>
              <a: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spcBef>
                <a:spcPts val="0"/>
              </a:spcBef>
              <a:spcAft>
                <a:spcPts val="0"/>
              </a:spcAft>
              <a:buNone/>
            </a:pPr>
            <a:r>
              <a:rPr lang="en-US" sz="1800" kern="100" dirty="0">
                <a:latin typeface="Calibri" panose="020F0502020204030204" pitchFamily="34" charset="0"/>
                <a:ea typeface="Calibri" panose="020F0502020204030204" pitchFamily="34" charset="0"/>
                <a:cs typeface="Times New Roman" panose="02020603050405020304" pitchFamily="18" charset="0"/>
              </a:rPr>
              <a:t>                           </a:t>
            </a:r>
          </a:p>
          <a:p>
            <a:pPr marL="0" indent="0">
              <a:spcBef>
                <a:spcPts val="0"/>
              </a:spcBef>
              <a:spcAft>
                <a:spcPts val="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spcAft>
                <a:spcPts val="0"/>
              </a:spcAft>
              <a:buNone/>
            </a:pPr>
            <a:r>
              <a:rPr lang="en-US" sz="1800" kern="100" dirty="0">
                <a:latin typeface="Calibri" panose="020F0502020204030204" pitchFamily="34" charset="0"/>
                <a:ea typeface="Calibri" panose="020F0502020204030204" pitchFamily="34" charset="0"/>
                <a:cs typeface="Times New Roman" panose="02020603050405020304" pitchFamily="18" charset="0"/>
              </a:rPr>
              <a:t> </a:t>
            </a:r>
          </a:p>
          <a:p>
            <a:pPr marL="0" indent="0">
              <a:spcBef>
                <a:spcPts val="0"/>
              </a:spcBef>
              <a:spcAft>
                <a:spcPts val="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The model can Predict the outcome class with an accuracy of 88.24%</a:t>
            </a:r>
          </a:p>
          <a:p>
            <a:pPr>
              <a:spcBef>
                <a:spcPts val="0"/>
              </a:spcBef>
              <a:spcAft>
                <a:spcPts val="0"/>
              </a:spcAft>
              <a:buFont typeface="Arial" panose="020B0604020202020204" pitchFamily="34" charset="0"/>
              <a:buChar cha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 name="Picture 1" descr="A screenshot of a test results&#10;&#10;Description automatically generated">
            <a:extLst>
              <a:ext uri="{FF2B5EF4-FFF2-40B4-BE49-F238E27FC236}">
                <a16:creationId xmlns:a16="http://schemas.microsoft.com/office/drawing/2014/main" id="{3304556B-F3A1-C170-FDD5-532068ADCB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552450"/>
            <a:ext cx="4191000" cy="5735719"/>
          </a:xfrm>
          <a:prstGeom prst="rect">
            <a:avLst/>
          </a:prstGeom>
        </p:spPr>
      </p:pic>
      <p:pic>
        <p:nvPicPr>
          <p:cNvPr id="3" name="Picture 2" descr="A logo with orange letters on a black background&#10;&#10;Description automatically generated">
            <a:extLst>
              <a:ext uri="{FF2B5EF4-FFF2-40B4-BE49-F238E27FC236}">
                <a16:creationId xmlns:a16="http://schemas.microsoft.com/office/drawing/2014/main" id="{D6CD9EE7-B6B0-B4D7-1247-7185699472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58980" y="-76200"/>
            <a:ext cx="1066495" cy="1066495"/>
          </a:xfrm>
          <a:prstGeom prst="rect">
            <a:avLst/>
          </a:prstGeom>
        </p:spPr>
      </p:pic>
    </p:spTree>
    <p:extLst>
      <p:ext uri="{BB962C8B-B14F-4D97-AF65-F5344CB8AC3E}">
        <p14:creationId xmlns:p14="http://schemas.microsoft.com/office/powerpoint/2010/main" val="2571292336"/>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381000"/>
            <a:ext cx="11887200" cy="6096000"/>
          </a:xfrm>
        </p:spPr>
        <p:txBody>
          <a:bodyPr>
            <a:noAutofit/>
          </a:bodyPr>
          <a:lstStyle/>
          <a:p>
            <a:pPr>
              <a:spcBef>
                <a:spcPts val="0"/>
              </a:spcBef>
              <a:spcAft>
                <a:spcPts val="0"/>
              </a:spcAft>
              <a:buFont typeface="Arial" panose="020B0604020202020204" pitchFamily="34" charset="0"/>
              <a:buChar char="•"/>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Logistic</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Regression: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spcAft>
                <a:spcPts val="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indent="0">
              <a:spcBef>
                <a:spcPts val="0"/>
              </a:spcBef>
              <a:spcAft>
                <a:spcPts val="0"/>
              </a:spcAft>
              <a:buNone/>
            </a:pPr>
            <a:r>
              <a:rPr lang="en-US" sz="1800" b="1" kern="100" dirty="0">
                <a:latin typeface="Times New Roman" panose="02020603050405020304" pitchFamily="18" charset="0"/>
                <a:ea typeface="Calibri" panose="020F0502020204030204" pitchFamily="34" charset="0"/>
                <a:cs typeface="Times New Roman" panose="02020603050405020304" pitchFamily="18" charset="0"/>
              </a:rPr>
              <a:t>      </a:t>
            </a:r>
          </a:p>
          <a:p>
            <a:pPr marL="0" indent="0">
              <a:spcBef>
                <a:spcPts val="0"/>
              </a:spcBef>
              <a:spcAft>
                <a:spcPts val="0"/>
              </a:spcAft>
              <a:buNone/>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Step 1: Defining &amp; Partitioning the Data</a:t>
            </a:r>
          </a:p>
          <a:p>
            <a:pPr marL="0" indent="0">
              <a:spcBef>
                <a:spcPts val="0"/>
              </a:spcBef>
              <a:spcAft>
                <a:spcPts val="0"/>
              </a:spcAft>
              <a:buNone/>
            </a:pPr>
            <a:endParaRPr lang="en-US" sz="1800" b="1" kern="1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spcAft>
                <a:spcPts val="0"/>
              </a:spcAft>
              <a:buNone/>
            </a:pPr>
            <a:endParaRPr lang="en-US" sz="18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spcAft>
                <a:spcPts val="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spcAft>
                <a:spcPts val="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Step 2: Fitting the Model</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656A8408-9C08-AB89-3E95-0D79B808D2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61355" y="320642"/>
            <a:ext cx="4267200" cy="1547437"/>
          </a:xfrm>
          <a:prstGeom prst="rect">
            <a:avLst/>
          </a:prstGeom>
        </p:spPr>
      </p:pic>
      <p:pic>
        <p:nvPicPr>
          <p:cNvPr id="3" name="Picture 2" descr="A close-up of a computer screen&#10;&#10;Description automatically generated">
            <a:extLst>
              <a:ext uri="{FF2B5EF4-FFF2-40B4-BE49-F238E27FC236}">
                <a16:creationId xmlns:a16="http://schemas.microsoft.com/office/drawing/2014/main" id="{CC62D0C6-E1FB-727E-B7E1-727CEF1635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61355" y="2107565"/>
            <a:ext cx="4502150" cy="71183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1A4A2838-318E-DE89-9FD8-AC4A895BDE9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1355" y="3048000"/>
            <a:ext cx="4326890" cy="2692400"/>
          </a:xfrm>
          <a:prstGeom prst="rect">
            <a:avLst/>
          </a:prstGeom>
        </p:spPr>
      </p:pic>
      <p:pic>
        <p:nvPicPr>
          <p:cNvPr id="6" name="Picture 5" descr="A logo with orange letters on a black background&#10;&#10;Description automatically generated">
            <a:extLst>
              <a:ext uri="{FF2B5EF4-FFF2-40B4-BE49-F238E27FC236}">
                <a16:creationId xmlns:a16="http://schemas.microsoft.com/office/drawing/2014/main" id="{A3258E9F-85F8-6E88-7448-692E81D720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58980" y="-76200"/>
            <a:ext cx="1066495" cy="1066495"/>
          </a:xfrm>
          <a:prstGeom prst="rect">
            <a:avLst/>
          </a:prstGeom>
        </p:spPr>
      </p:pic>
    </p:spTree>
    <p:extLst>
      <p:ext uri="{BB962C8B-B14F-4D97-AF65-F5344CB8AC3E}">
        <p14:creationId xmlns:p14="http://schemas.microsoft.com/office/powerpoint/2010/main" val="678486600"/>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52400" y="76201"/>
            <a:ext cx="11887200" cy="6096000"/>
          </a:xfrm>
        </p:spPr>
        <p:txBody>
          <a:bodyPr>
            <a:noAutofit/>
          </a:bodyPr>
          <a:lstStyle/>
          <a:p>
            <a:pPr marL="0" indent="0">
              <a:spcBef>
                <a:spcPts val="0"/>
              </a:spcBef>
              <a:spcAft>
                <a:spcPts val="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spcBef>
                <a:spcPts val="0"/>
              </a:spcBef>
              <a:spcAft>
                <a:spcPts val="0"/>
              </a:spcAft>
              <a:buNone/>
            </a:pPr>
            <a:r>
              <a:rPr lang="en-US" sz="1800" b="1" kern="100" dirty="0">
                <a:latin typeface="Calibri" panose="020F0502020204030204" pitchFamily="34" charset="0"/>
                <a:ea typeface="Calibri" panose="020F0502020204030204" pitchFamily="34" charset="0"/>
                <a:cs typeface="Times New Roman" panose="02020603050405020304" pitchFamily="18" charset="0"/>
              </a:rPr>
              <a:t>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Step 3: Making Prediction on the Validation Set</a:t>
            </a:r>
          </a:p>
          <a:p>
            <a:pPr marL="0" indent="0">
              <a:spcBef>
                <a:spcPts val="0"/>
              </a:spcBef>
              <a:spcAft>
                <a:spcPts val="0"/>
              </a:spcAft>
              <a:buNone/>
            </a:pPr>
            <a:endParaRPr lang="en-US" sz="1800" b="1" kern="1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spcAft>
                <a:spcPts val="0"/>
              </a:spcAft>
              <a:buNone/>
            </a:pPr>
            <a:endParaRPr lang="en-US" sz="18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spcAft>
                <a:spcPts val="0"/>
              </a:spcAft>
              <a:buNone/>
            </a:pPr>
            <a:endParaRPr lang="en-US" sz="1800" b="1" kern="1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spcAft>
                <a:spcPts val="0"/>
              </a:spcAft>
              <a:buNone/>
            </a:pPr>
            <a:endParaRPr lang="en-US" sz="18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spcAft>
                <a:spcPts val="0"/>
              </a:spcAft>
              <a:buNone/>
            </a:pPr>
            <a:endParaRPr lang="en-US" sz="1800" b="1" kern="1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spcAft>
                <a:spcPts val="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Step 4: Assessing Performance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spcAft>
                <a:spcPts val="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Picture 5" descr="A screenshot of a computer code&#10;&#10;Description automatically generated">
            <a:extLst>
              <a:ext uri="{FF2B5EF4-FFF2-40B4-BE49-F238E27FC236}">
                <a16:creationId xmlns:a16="http://schemas.microsoft.com/office/drawing/2014/main" id="{70003694-6C5E-959F-13A4-F82AC10406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5400" y="152400"/>
            <a:ext cx="5943600" cy="1391920"/>
          </a:xfrm>
          <a:prstGeom prst="rect">
            <a:avLst/>
          </a:prstGeom>
        </p:spPr>
      </p:pic>
      <p:pic>
        <p:nvPicPr>
          <p:cNvPr id="7" name="Picture 6">
            <a:extLst>
              <a:ext uri="{FF2B5EF4-FFF2-40B4-BE49-F238E27FC236}">
                <a16:creationId xmlns:a16="http://schemas.microsoft.com/office/drawing/2014/main" id="{3A619D91-22D6-2B65-BA9E-C4C560DC0A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667000"/>
            <a:ext cx="5029200" cy="523875"/>
          </a:xfrm>
          <a:prstGeom prst="rect">
            <a:avLst/>
          </a:prstGeom>
        </p:spPr>
      </p:pic>
      <p:pic>
        <p:nvPicPr>
          <p:cNvPr id="8" name="Picture 7" descr="A screenshot of a paper&#10;&#10;Description automatically generated">
            <a:extLst>
              <a:ext uri="{FF2B5EF4-FFF2-40B4-BE49-F238E27FC236}">
                <a16:creationId xmlns:a16="http://schemas.microsoft.com/office/drawing/2014/main" id="{4EDE93E5-FC2F-C194-CE63-84A33AA8EC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0400" y="2209800"/>
            <a:ext cx="2994660" cy="4414520"/>
          </a:xfrm>
          <a:prstGeom prst="rect">
            <a:avLst/>
          </a:prstGeom>
        </p:spPr>
      </p:pic>
      <p:pic>
        <p:nvPicPr>
          <p:cNvPr id="9" name="Picture 8" descr="A logo with orange letters on a black background&#10;&#10;Description automatically generated">
            <a:extLst>
              <a:ext uri="{FF2B5EF4-FFF2-40B4-BE49-F238E27FC236}">
                <a16:creationId xmlns:a16="http://schemas.microsoft.com/office/drawing/2014/main" id="{F72F8EB5-9F63-80BB-816E-CB2174E6691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58980" y="-76200"/>
            <a:ext cx="1066495" cy="1066495"/>
          </a:xfrm>
          <a:prstGeom prst="rect">
            <a:avLst/>
          </a:prstGeom>
        </p:spPr>
      </p:pic>
    </p:spTree>
    <p:extLst>
      <p:ext uri="{BB962C8B-B14F-4D97-AF65-F5344CB8AC3E}">
        <p14:creationId xmlns:p14="http://schemas.microsoft.com/office/powerpoint/2010/main" val="4194125421"/>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52400" y="76201"/>
            <a:ext cx="11887200" cy="6096000"/>
          </a:xfrm>
        </p:spPr>
        <p:txBody>
          <a:bodyPr>
            <a:noAutofit/>
          </a:bodyPr>
          <a:lstStyle/>
          <a:p>
            <a:pPr marL="0" indent="0">
              <a:spcBef>
                <a:spcPts val="0"/>
              </a:spcBef>
              <a:spcAft>
                <a:spcPts val="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spcBef>
                <a:spcPts val="0"/>
              </a:spcBef>
              <a:spcAft>
                <a:spcPts val="0"/>
              </a:spcAft>
              <a:buNone/>
            </a:pPr>
            <a:r>
              <a:rPr lang="en-US" sz="1800" b="1" kern="100" dirty="0">
                <a:latin typeface="Calibri" panose="020F0502020204030204" pitchFamily="34" charset="0"/>
                <a:ea typeface="Calibri" panose="020F0502020204030204" pitchFamily="34" charset="0"/>
                <a:cs typeface="Times New Roman" panose="02020603050405020304" pitchFamily="18" charset="0"/>
              </a:rPr>
              <a:t>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Neural Nets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VS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Regression Trees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VS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Logistic Regression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 name="Picture 1" descr="A screenshot of a test results&#10;&#10;Description automatically generated">
            <a:extLst>
              <a:ext uri="{FF2B5EF4-FFF2-40B4-BE49-F238E27FC236}">
                <a16:creationId xmlns:a16="http://schemas.microsoft.com/office/drawing/2014/main" id="{E31FA440-B892-848A-51A9-CC6A205945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838200"/>
            <a:ext cx="3674182" cy="5029200"/>
          </a:xfrm>
          <a:prstGeom prst="rect">
            <a:avLst/>
          </a:prstGeom>
        </p:spPr>
      </p:pic>
      <p:pic>
        <p:nvPicPr>
          <p:cNvPr id="3" name="Picture 2" descr="A screenshot of a document&#10;&#10;Description automatically generated">
            <a:extLst>
              <a:ext uri="{FF2B5EF4-FFF2-40B4-BE49-F238E27FC236}">
                <a16:creationId xmlns:a16="http://schemas.microsoft.com/office/drawing/2014/main" id="{C7743E5C-B56E-5466-8A87-CC3B9C0435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0457" y="748982"/>
            <a:ext cx="3478773" cy="5134747"/>
          </a:xfrm>
          <a:prstGeom prst="rect">
            <a:avLst/>
          </a:prstGeom>
        </p:spPr>
      </p:pic>
      <p:pic>
        <p:nvPicPr>
          <p:cNvPr id="5" name="Picture 4" descr="A screenshot of a paper&#10;&#10;Description automatically generated">
            <a:extLst>
              <a:ext uri="{FF2B5EF4-FFF2-40B4-BE49-F238E27FC236}">
                <a16:creationId xmlns:a16="http://schemas.microsoft.com/office/drawing/2014/main" id="{A627378D-3A81-98CC-1D90-D0B09BE1B3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03564" y="755491"/>
            <a:ext cx="3523673" cy="5194618"/>
          </a:xfrm>
          <a:prstGeom prst="rect">
            <a:avLst/>
          </a:prstGeom>
        </p:spPr>
      </p:pic>
      <p:pic>
        <p:nvPicPr>
          <p:cNvPr id="9" name="Picture 8" descr="A logo with orange letters on a black background&#10;&#10;Description automatically generated">
            <a:extLst>
              <a:ext uri="{FF2B5EF4-FFF2-40B4-BE49-F238E27FC236}">
                <a16:creationId xmlns:a16="http://schemas.microsoft.com/office/drawing/2014/main" id="{65289356-F8A7-430B-0C34-207FC66D26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58980" y="-76200"/>
            <a:ext cx="1066495" cy="1066495"/>
          </a:xfrm>
          <a:prstGeom prst="rect">
            <a:avLst/>
          </a:prstGeom>
        </p:spPr>
      </p:pic>
    </p:spTree>
    <p:extLst>
      <p:ext uri="{BB962C8B-B14F-4D97-AF65-F5344CB8AC3E}">
        <p14:creationId xmlns:p14="http://schemas.microsoft.com/office/powerpoint/2010/main" val="646887868"/>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62038E2-C0C1-882F-A3BF-E3CC609351C3}"/>
              </a:ext>
            </a:extLst>
          </p:cNvPr>
          <p:cNvSpPr>
            <a:spLocks noGrp="1"/>
          </p:cNvSpPr>
          <p:nvPr>
            <p:ph idx="1"/>
          </p:nvPr>
        </p:nvSpPr>
        <p:spPr>
          <a:xfrm>
            <a:off x="304800" y="304800"/>
            <a:ext cx="11658600" cy="6172200"/>
          </a:xfrm>
        </p:spPr>
        <p:txBody>
          <a:bodyPr>
            <a:normAutofit/>
          </a:bodyPr>
          <a:lstStyle/>
          <a:p>
            <a:pPr marL="228600" marR="0" algn="ctr">
              <a:spcBef>
                <a:spcPts val="0"/>
              </a:spcBef>
              <a:spcAft>
                <a:spcPts val="0"/>
              </a:spcAft>
            </a:pPr>
            <a:r>
              <a:rPr lang="en-US" sz="2400" b="1" u="sng" kern="100" dirty="0">
                <a:effectLst/>
                <a:latin typeface="Times New Roman" panose="02020603050405020304" pitchFamily="18" charset="0"/>
                <a:ea typeface="Calibri" panose="020F0502020204030204" pitchFamily="34" charset="0"/>
                <a:cs typeface="Times New Roman" panose="02020603050405020304" pitchFamily="18" charset="0"/>
              </a:rPr>
              <a:t>CONCLUSION </a:t>
            </a:r>
          </a:p>
          <a:p>
            <a:pPr marL="228600" marR="0" algn="ctr">
              <a:spcBef>
                <a:spcPts val="0"/>
              </a:spcBef>
              <a:spcAft>
                <a:spcPts val="0"/>
              </a:spcAft>
            </a:pPr>
            <a:endParaRPr lang="en-US" sz="1800" kern="100" dirty="0">
              <a:latin typeface="Calibri" panose="020F0502020204030204" pitchFamily="34" charset="0"/>
              <a:ea typeface="Calibri" panose="020F0502020204030204" pitchFamily="34" charset="0"/>
              <a:cs typeface="Times New Roman" panose="02020603050405020304" pitchFamily="18" charset="0"/>
            </a:endParaRPr>
          </a:p>
          <a:p>
            <a:pPr marL="137160" marR="0" indent="0" algn="ctr">
              <a:spcBef>
                <a:spcPts val="0"/>
              </a:spcBef>
              <a:spcAft>
                <a:spcPts val="0"/>
              </a:spcAft>
              <a:buNone/>
            </a:pPr>
            <a:endParaRPr lang="en-US" sz="1800" kern="100" dirty="0">
              <a:latin typeface="Calibri" panose="020F0502020204030204" pitchFamily="34" charset="0"/>
              <a:ea typeface="Calibri" panose="020F0502020204030204" pitchFamily="34" charset="0"/>
              <a:cs typeface="Times New Roman" panose="02020603050405020304" pitchFamily="18" charset="0"/>
            </a:endParaRPr>
          </a:p>
          <a:p>
            <a:pPr marL="137160" marR="0" indent="0">
              <a:spcBef>
                <a:spcPts val="0"/>
              </a:spcBef>
              <a:spcAft>
                <a:spcPts val="0"/>
              </a:spcAft>
              <a:buNone/>
            </a:pPr>
            <a:r>
              <a:rPr lang="en-US" sz="1800" kern="100" dirty="0">
                <a:latin typeface="Calibri" panose="020F0502020204030204" pitchFamily="34" charset="0"/>
                <a:ea typeface="Calibri" panose="020F0502020204030204" pitchFamily="34" charset="0"/>
                <a:cs typeface="Times New Roman" panose="02020603050405020304" pitchFamily="18" charset="0"/>
              </a:rPr>
              <a: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u="sng" kern="100" dirty="0">
                <a:effectLst/>
                <a:latin typeface="Calibri" panose="020F0502020204030204" pitchFamily="34" charset="0"/>
                <a:ea typeface="Calibri" panose="020F0502020204030204" pitchFamily="34" charset="0"/>
                <a:cs typeface="Times New Roman" panose="02020603050405020304" pitchFamily="18" charset="0"/>
              </a:rPr>
              <a:t> After an extensive comparison of the three models, the following conclusions have been drawn:</a:t>
            </a:r>
          </a:p>
          <a:p>
            <a:pPr marL="228600" marR="0" algn="ctr">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gn="just">
              <a:lnSpc>
                <a:spcPct val="150000"/>
              </a:lnSpc>
              <a:spcBef>
                <a:spcPts val="0"/>
              </a:spcBef>
              <a:spcAft>
                <a:spcPts val="0"/>
              </a:spcAft>
              <a:buFont typeface="+mj-lt"/>
              <a:buAutoNum type="arabicPeriod"/>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Logistic Regression exhibits the highest accuracy and precision among the models.</a:t>
            </a:r>
          </a:p>
          <a:p>
            <a:pPr marL="342900" marR="0" lvl="0" indent="-342900" algn="just">
              <a:lnSpc>
                <a:spcPct val="150000"/>
              </a:lnSpc>
              <a:spcBef>
                <a:spcPts val="0"/>
              </a:spcBef>
              <a:spcAft>
                <a:spcPts val="0"/>
              </a:spcAft>
              <a:buFont typeface="+mj-lt"/>
              <a:buAutoNum type="arabicPeriod"/>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Neural Networks showcase competitive accuracy and precision.</a:t>
            </a:r>
          </a:p>
          <a:p>
            <a:pPr marL="342900" marR="0" lvl="0" indent="-342900" algn="just">
              <a:lnSpc>
                <a:spcPct val="150000"/>
              </a:lnSpc>
              <a:spcBef>
                <a:spcPts val="0"/>
              </a:spcBef>
              <a:spcAft>
                <a:spcPts val="0"/>
              </a:spcAft>
              <a:buFont typeface="+mj-lt"/>
              <a:buAutoNum type="arabicPeriod"/>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Regression Tree displays moderate performance metrics, with balanced sensitivity and specificity, but lags</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Neural Networks in precision and overall </a:t>
            </a:r>
            <a:r>
              <a:rPr lang="en-US" sz="1800" kern="100">
                <a:effectLst/>
                <a:latin typeface="Calibri" panose="020F0502020204030204" pitchFamily="34" charset="0"/>
                <a:ea typeface="Calibri" panose="020F0502020204030204" pitchFamily="34" charset="0"/>
                <a:cs typeface="Times New Roman" panose="02020603050405020304" pitchFamily="18" charset="0"/>
              </a:rPr>
              <a:t>accuracy.</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8" name="Picture 7" descr="A logo with orange letters on a black background&#10;&#10;Description automatically generated">
            <a:extLst>
              <a:ext uri="{FF2B5EF4-FFF2-40B4-BE49-F238E27FC236}">
                <a16:creationId xmlns:a16="http://schemas.microsoft.com/office/drawing/2014/main" id="{9EE77052-5C4E-F429-B3EA-481D86368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58980" y="-76200"/>
            <a:ext cx="1066495" cy="1066495"/>
          </a:xfrm>
          <a:prstGeom prst="rect">
            <a:avLst/>
          </a:prstGeom>
        </p:spPr>
      </p:pic>
    </p:spTree>
    <p:extLst>
      <p:ext uri="{BB962C8B-B14F-4D97-AF65-F5344CB8AC3E}">
        <p14:creationId xmlns:p14="http://schemas.microsoft.com/office/powerpoint/2010/main" val="61199287"/>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24034" y="714359"/>
            <a:ext cx="7920880" cy="3323987"/>
          </a:xfrm>
          <a:prstGeom prst="rect">
            <a:avLst/>
          </a:prstGeom>
          <a:noFill/>
        </p:spPr>
        <p:txBody>
          <a:bodyPr wrap="square" rtlCol="0">
            <a:spAutoFit/>
          </a:bodyPr>
          <a:lstStyle/>
          <a:p>
            <a:r>
              <a:rPr lang="en-IN" sz="4800" dirty="0">
                <a:latin typeface="Times New Roman" pitchFamily="18" charset="0"/>
                <a:cs typeface="Times New Roman" pitchFamily="18" charset="0"/>
              </a:rPr>
              <a:t>          </a:t>
            </a:r>
          </a:p>
          <a:p>
            <a:r>
              <a:rPr lang="en-IN" sz="4800" dirty="0">
                <a:latin typeface="Times New Roman" pitchFamily="18" charset="0"/>
                <a:cs typeface="Times New Roman" pitchFamily="18" charset="0"/>
              </a:rPr>
              <a:t>          </a:t>
            </a:r>
          </a:p>
          <a:p>
            <a:r>
              <a:rPr lang="en-IN" sz="4800" dirty="0">
                <a:latin typeface="Times New Roman" pitchFamily="18" charset="0"/>
                <a:cs typeface="Times New Roman" pitchFamily="18" charset="0"/>
              </a:rPr>
              <a:t>          </a:t>
            </a:r>
          </a:p>
          <a:p>
            <a:r>
              <a:rPr lang="en-IN" sz="4800" dirty="0">
                <a:latin typeface="Times New Roman" pitchFamily="18" charset="0"/>
                <a:cs typeface="Times New Roman" pitchFamily="18" charset="0"/>
              </a:rPr>
              <a:t>              THANK YOU</a:t>
            </a:r>
          </a:p>
          <a:p>
            <a:endParaRPr lang="en-IN" dirty="0"/>
          </a:p>
        </p:txBody>
      </p:sp>
      <p:pic>
        <p:nvPicPr>
          <p:cNvPr id="3" name="Picture 2" descr="A logo with orange letters on a black background&#10;&#10;Description automatically generated">
            <a:extLst>
              <a:ext uri="{FF2B5EF4-FFF2-40B4-BE49-F238E27FC236}">
                <a16:creationId xmlns:a16="http://schemas.microsoft.com/office/drawing/2014/main" id="{97BC8412-A80F-324D-1351-FA8F6BF677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58980" y="-76200"/>
            <a:ext cx="1066495" cy="1066495"/>
          </a:xfrm>
          <a:prstGeom prst="rect">
            <a:avLst/>
          </a:prstGeom>
        </p:spPr>
      </p:pic>
      <p:pic>
        <p:nvPicPr>
          <p:cNvPr id="4" name="Picture 3" descr="A logo with orange letters on a black background&#10;&#10;Description automatically generated">
            <a:extLst>
              <a:ext uri="{FF2B5EF4-FFF2-40B4-BE49-F238E27FC236}">
                <a16:creationId xmlns:a16="http://schemas.microsoft.com/office/drawing/2014/main" id="{0FBEEA1D-F9FE-DC20-67E1-3A00424BAF8D}"/>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2175145" y="-533400"/>
            <a:ext cx="7769769" cy="776976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4"/>
            <a:ext cx="8153400" cy="609599"/>
          </a:xfrm>
        </p:spPr>
        <p:txBody>
          <a:bodyPr>
            <a:noAutofit/>
          </a:bodyPr>
          <a:lstStyle/>
          <a:p>
            <a:pPr algn="ctr"/>
            <a:br>
              <a:rPr lang="en-IN" sz="2800" b="1" u="sng" dirty="0">
                <a:latin typeface="Times New Roman" pitchFamily="18" charset="0"/>
                <a:cs typeface="Times New Roman" pitchFamily="18" charset="0"/>
              </a:rPr>
            </a:br>
            <a:r>
              <a:rPr lang="en-IN" sz="2800" b="1" u="sng" dirty="0">
                <a:latin typeface="Times New Roman" pitchFamily="18" charset="0"/>
                <a:cs typeface="Times New Roman" pitchFamily="18" charset="0"/>
              </a:rPr>
              <a:t>DATA SET SUMMARY </a:t>
            </a:r>
          </a:p>
        </p:txBody>
      </p:sp>
      <p:graphicFrame>
        <p:nvGraphicFramePr>
          <p:cNvPr id="6" name="Content Placeholder 3">
            <a:extLst>
              <a:ext uri="{FF2B5EF4-FFF2-40B4-BE49-F238E27FC236}">
                <a16:creationId xmlns:a16="http://schemas.microsoft.com/office/drawing/2014/main" id="{3E25EFD0-6751-8A51-B6DF-1BB40B0A37B2}"/>
              </a:ext>
            </a:extLst>
          </p:cNvPr>
          <p:cNvGraphicFramePr>
            <a:graphicFrameLocks noGrp="1"/>
          </p:cNvGraphicFramePr>
          <p:nvPr>
            <p:ph idx="1"/>
            <p:extLst>
              <p:ext uri="{D42A27DB-BD31-4B8C-83A1-F6EECF244321}">
                <p14:modId xmlns:p14="http://schemas.microsoft.com/office/powerpoint/2010/main" val="2320694695"/>
              </p:ext>
            </p:extLst>
          </p:nvPr>
        </p:nvGraphicFramePr>
        <p:xfrm>
          <a:off x="228600" y="762000"/>
          <a:ext cx="11734800" cy="548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descr="A logo with orange letters on a black background&#10;&#10;Description automatically generated">
            <a:extLst>
              <a:ext uri="{FF2B5EF4-FFF2-40B4-BE49-F238E27FC236}">
                <a16:creationId xmlns:a16="http://schemas.microsoft.com/office/drawing/2014/main" id="{061C13C2-81B8-55C0-3A3E-8299757AEAE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58980" y="-76200"/>
            <a:ext cx="1066495" cy="1066495"/>
          </a:xfrm>
          <a:prstGeom prst="rect">
            <a:avLst/>
          </a:prstGeom>
        </p:spPr>
      </p:pic>
    </p:spTree>
    <p:extLst>
      <p:ext uri="{BB962C8B-B14F-4D97-AF65-F5344CB8AC3E}">
        <p14:creationId xmlns:p14="http://schemas.microsoft.com/office/powerpoint/2010/main" val="4168460075"/>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BC9AD-243E-F88C-2DC6-21B8A79E480F}"/>
              </a:ext>
            </a:extLst>
          </p:cNvPr>
          <p:cNvSpPr>
            <a:spLocks noGrp="1"/>
          </p:cNvSpPr>
          <p:nvPr>
            <p:ph type="title"/>
          </p:nvPr>
        </p:nvSpPr>
        <p:spPr>
          <a:xfrm>
            <a:off x="0" y="152401"/>
            <a:ext cx="11734800" cy="609599"/>
          </a:xfrm>
        </p:spPr>
        <p:txBody>
          <a:bodyPr>
            <a:noAutofit/>
          </a:bodyPr>
          <a:lstStyle/>
          <a:p>
            <a:pPr algn="ctr"/>
            <a:r>
              <a:rPr lang="en-US" sz="3600" b="1" dirty="0">
                <a:latin typeface="Times New Roman" panose="02020603050405020304" pitchFamily="18" charset="0"/>
                <a:cs typeface="Times New Roman" panose="02020603050405020304" pitchFamily="18" charset="0"/>
              </a:rPr>
              <a:t>16 - PREDICTORS</a:t>
            </a:r>
          </a:p>
        </p:txBody>
      </p:sp>
      <p:sp>
        <p:nvSpPr>
          <p:cNvPr id="3" name="Content Placeholder 2">
            <a:extLst>
              <a:ext uri="{FF2B5EF4-FFF2-40B4-BE49-F238E27FC236}">
                <a16:creationId xmlns:a16="http://schemas.microsoft.com/office/drawing/2014/main" id="{B7584A2F-2527-3B3E-8B0A-65CAFB59C5F4}"/>
              </a:ext>
            </a:extLst>
          </p:cNvPr>
          <p:cNvSpPr>
            <a:spLocks noGrp="1"/>
          </p:cNvSpPr>
          <p:nvPr>
            <p:ph idx="1"/>
          </p:nvPr>
        </p:nvSpPr>
        <p:spPr>
          <a:xfrm>
            <a:off x="914400" y="838200"/>
            <a:ext cx="4724400" cy="5181600"/>
          </a:xfrm>
        </p:spPr>
        <p:txBody>
          <a:bodyPr/>
          <a:lstStyle/>
          <a:p>
            <a:pPr marL="342900" indent="-342900">
              <a:buFont typeface="+mj-lt"/>
              <a:buAutoNum type="arabicPeriod"/>
            </a:pPr>
            <a:r>
              <a:rPr lang="en-US"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Patient number – Number of Patients </a:t>
            </a:r>
          </a:p>
          <a:p>
            <a:pPr marL="342900" indent="-342900">
              <a:buFont typeface="+mj-lt"/>
              <a:buAutoNum type="arabicPeriod"/>
            </a:pPr>
            <a:r>
              <a:rPr lang="en-US"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Gender   - Male and Female </a:t>
            </a:r>
          </a:p>
          <a:p>
            <a:pPr marL="342900" indent="-342900">
              <a:buFont typeface="+mj-lt"/>
              <a:buAutoNum type="arabicPeriod"/>
            </a:pPr>
            <a:r>
              <a:rPr lang="en-US"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Diabetes class  - Diabetes based on gender</a:t>
            </a:r>
          </a:p>
          <a:p>
            <a:pPr marL="342900" indent="-342900">
              <a:buFont typeface="+mj-lt"/>
              <a:buAutoNum type="arabicPeriod"/>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Cholesterol  - Cholesterol Level </a:t>
            </a:r>
          </a:p>
          <a:p>
            <a:pPr marL="342900" indent="-342900">
              <a:buFont typeface="+mj-lt"/>
              <a:buAutoNum type="arabicPeriod"/>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Glucose      -  Glucose Level </a:t>
            </a:r>
          </a:p>
          <a:p>
            <a:pPr marL="342900" indent="-342900">
              <a:buFont typeface="+mj-lt"/>
              <a:buAutoNum type="arabicPeriod"/>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HDL Chol   - HDL Chol Level </a:t>
            </a:r>
          </a:p>
          <a:p>
            <a:pPr marL="342900" indent="-342900">
              <a:buFont typeface="+mj-lt"/>
              <a:buAutoNum type="arabicPeriod"/>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Age -  Age of the Individual</a:t>
            </a:r>
          </a:p>
          <a:p>
            <a:pPr marL="342900" indent="-342900">
              <a:buFont typeface="+mj-lt"/>
              <a:buAutoNum type="arabicPeriod"/>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Height - Height of the Individual</a:t>
            </a:r>
          </a:p>
          <a:p>
            <a:pPr marL="342900" indent="-342900">
              <a:buFont typeface="+mj-lt"/>
              <a:buAutoNum type="arabicPeriod"/>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Weight - Weight of the Individual</a:t>
            </a:r>
          </a:p>
          <a:p>
            <a:pPr marL="342900" indent="-342900">
              <a:buFont typeface="+mj-lt"/>
              <a:buAutoNum type="arabicPeriod"/>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Systolic BP  - </a:t>
            </a:r>
          </a:p>
          <a:p>
            <a:pPr marL="342900" indent="-342900">
              <a:buFont typeface="+mj-lt"/>
              <a:buAutoNum type="arabicPeriod"/>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Diastolic BP </a:t>
            </a:r>
          </a:p>
          <a:p>
            <a:pPr marL="342900" indent="-342900">
              <a:buFont typeface="+mj-lt"/>
              <a:buAutoNum type="arabicPeriod"/>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Waist and Hip</a:t>
            </a:r>
            <a:endParaRPr lang="en-US" sz="18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solidFill>
                <a:schemeClr val="tx1"/>
              </a:solidFill>
              <a:latin typeface="Times New Roman" panose="02020603050405020304" pitchFamily="18" charset="0"/>
              <a:cs typeface="Times New Roman" panose="02020603050405020304" pitchFamily="18" charset="0"/>
            </a:endParaRPr>
          </a:p>
        </p:txBody>
      </p:sp>
      <p:sp>
        <p:nvSpPr>
          <p:cNvPr id="4" name="Content Placeholder 2">
            <a:extLst>
              <a:ext uri="{FF2B5EF4-FFF2-40B4-BE49-F238E27FC236}">
                <a16:creationId xmlns:a16="http://schemas.microsoft.com/office/drawing/2014/main" id="{F4FECA0F-1823-2942-56DC-98C406B68E2B}"/>
              </a:ext>
            </a:extLst>
          </p:cNvPr>
          <p:cNvSpPr txBox="1">
            <a:spLocks/>
          </p:cNvSpPr>
          <p:nvPr/>
        </p:nvSpPr>
        <p:spPr>
          <a:xfrm>
            <a:off x="5867400" y="914400"/>
            <a:ext cx="6858000" cy="518160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buFont typeface="+mj-lt"/>
              <a:buAutoNum type="arabicPeriod" startAt="13"/>
            </a:pPr>
            <a:r>
              <a:rPr lang="en-US" sz="1800" dirty="0">
                <a:effectLst/>
                <a:latin typeface="Calibri" panose="020F0502020204030204" pitchFamily="34" charset="0"/>
                <a:ea typeface="Calibri" panose="020F0502020204030204" pitchFamily="34" charset="0"/>
                <a:cs typeface="Times New Roman" panose="02020603050405020304" pitchFamily="18" charset="0"/>
              </a:rPr>
              <a:t>Chol to HDL ratio</a:t>
            </a:r>
          </a:p>
          <a:p>
            <a:pPr marL="342900" indent="-342900">
              <a:buFont typeface="+mj-lt"/>
              <a:buAutoNum type="arabicPeriod" startAt="13"/>
            </a:pPr>
            <a:r>
              <a:rPr lang="en-US" sz="1800" dirty="0">
                <a:effectLst/>
                <a:latin typeface="Calibri" panose="020F0502020204030204" pitchFamily="34" charset="0"/>
                <a:ea typeface="Calibri" panose="020F0502020204030204" pitchFamily="34" charset="0"/>
                <a:cs typeface="Times New Roman" panose="02020603050405020304" pitchFamily="18" charset="0"/>
              </a:rPr>
              <a:t>BMI </a:t>
            </a:r>
          </a:p>
          <a:p>
            <a:pPr marL="342900" indent="-342900">
              <a:buFont typeface="+mj-lt"/>
              <a:buAutoNum type="arabicPeriod" startAt="13"/>
            </a:pPr>
            <a:r>
              <a:rPr lang="en-US" sz="1800" dirty="0">
                <a:effectLst/>
                <a:latin typeface="Calibri" panose="020F0502020204030204" pitchFamily="34" charset="0"/>
                <a:ea typeface="Calibri" panose="020F0502020204030204" pitchFamily="34" charset="0"/>
                <a:cs typeface="Times New Roman" panose="02020603050405020304" pitchFamily="18" charset="0"/>
              </a:rPr>
              <a:t>Waist to Hip ratio</a:t>
            </a:r>
          </a:p>
          <a:p>
            <a:pPr marL="342900" indent="-342900">
              <a:buFont typeface="+mj-lt"/>
              <a:buAutoNum type="arabicPeriod" startAt="13"/>
            </a:pPr>
            <a:r>
              <a:rPr lang="en-US" sz="1800" dirty="0">
                <a:solidFill>
                  <a:schemeClr val="tx1"/>
                </a:solidFill>
                <a:latin typeface="Calibri" panose="020F0502020204030204" pitchFamily="34" charset="0"/>
                <a:cs typeface="Times New Roman" panose="02020603050405020304" pitchFamily="18" charset="0"/>
              </a:rPr>
              <a:t>Diabetes – Diabetes VS No Diabetes</a:t>
            </a:r>
            <a:endParaRPr lang="en-US" dirty="0">
              <a:solidFill>
                <a:schemeClr val="tx1"/>
              </a:solidFill>
              <a:latin typeface="Times New Roman" panose="02020603050405020304" pitchFamily="18" charset="0"/>
              <a:cs typeface="Times New Roman" panose="02020603050405020304" pitchFamily="18" charset="0"/>
            </a:endParaRPr>
          </a:p>
        </p:txBody>
      </p:sp>
      <p:pic>
        <p:nvPicPr>
          <p:cNvPr id="5" name="Picture 4" descr="A logo with orange letters on a black background&#10;&#10;Description automatically generated">
            <a:extLst>
              <a:ext uri="{FF2B5EF4-FFF2-40B4-BE49-F238E27FC236}">
                <a16:creationId xmlns:a16="http://schemas.microsoft.com/office/drawing/2014/main" id="{95281E46-0FAD-4109-0D3D-DD59C9ED2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58980" y="-76200"/>
            <a:ext cx="1066495" cy="1066495"/>
          </a:xfrm>
          <a:prstGeom prst="rect">
            <a:avLst/>
          </a:prstGeom>
        </p:spPr>
      </p:pic>
    </p:spTree>
    <p:extLst>
      <p:ext uri="{BB962C8B-B14F-4D97-AF65-F5344CB8AC3E}">
        <p14:creationId xmlns:p14="http://schemas.microsoft.com/office/powerpoint/2010/main" val="2236812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7A3C0-E683-D857-9295-F20FFE9C4B38}"/>
              </a:ext>
            </a:extLst>
          </p:cNvPr>
          <p:cNvSpPr>
            <a:spLocks noGrp="1"/>
          </p:cNvSpPr>
          <p:nvPr>
            <p:ph type="title"/>
          </p:nvPr>
        </p:nvSpPr>
        <p:spPr/>
        <p:txBody>
          <a:bodyPr/>
          <a:lstStyle/>
          <a:p>
            <a:r>
              <a:rPr lang="en-US" b="1" dirty="0"/>
              <a:t>Exploratory Data Analysis</a:t>
            </a:r>
            <a:r>
              <a:rPr lang="en-US" dirty="0"/>
              <a:t>	</a:t>
            </a:r>
          </a:p>
        </p:txBody>
      </p:sp>
      <p:sp>
        <p:nvSpPr>
          <p:cNvPr id="3" name="Content Placeholder 2">
            <a:extLst>
              <a:ext uri="{FF2B5EF4-FFF2-40B4-BE49-F238E27FC236}">
                <a16:creationId xmlns:a16="http://schemas.microsoft.com/office/drawing/2014/main" id="{E89ADF36-B2F6-67B8-4665-F1FF9DB0A688}"/>
              </a:ext>
            </a:extLst>
          </p:cNvPr>
          <p:cNvSpPr>
            <a:spLocks noGrp="1"/>
          </p:cNvSpPr>
          <p:nvPr>
            <p:ph idx="1"/>
          </p:nvPr>
        </p:nvSpPr>
        <p:spPr/>
        <p:txBody>
          <a:bodyPr/>
          <a:lstStyle/>
          <a:p>
            <a:r>
              <a:rPr lang="en-US" dirty="0"/>
              <a:t>1. Univariate Analysis</a:t>
            </a:r>
          </a:p>
          <a:p>
            <a:r>
              <a:rPr lang="en-US" dirty="0"/>
              <a:t>2. Bivariate Analysis</a:t>
            </a:r>
          </a:p>
          <a:p>
            <a:r>
              <a:rPr lang="en-US" dirty="0"/>
              <a:t>3. T test to check Predictors Significance</a:t>
            </a:r>
          </a:p>
          <a:p>
            <a:endParaRPr lang="en-US" dirty="0"/>
          </a:p>
        </p:txBody>
      </p:sp>
    </p:spTree>
    <p:extLst>
      <p:ext uri="{BB962C8B-B14F-4D97-AF65-F5344CB8AC3E}">
        <p14:creationId xmlns:p14="http://schemas.microsoft.com/office/powerpoint/2010/main" val="1286963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76200" y="76200"/>
            <a:ext cx="12039600" cy="6172200"/>
          </a:xfrm>
        </p:spPr>
        <p:txBody>
          <a:bodyPr>
            <a:normAutofit/>
          </a:bodyPr>
          <a:lstStyle/>
          <a:p>
            <a:pPr marL="0" marR="0" algn="just">
              <a:spcBef>
                <a:spcPts val="0"/>
              </a:spcBef>
              <a:spcAft>
                <a:spcPts val="0"/>
              </a:spcAft>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u="sng" kern="100" dirty="0">
                <a:effectLst/>
                <a:latin typeface="Times New Roman" panose="02020603050405020304" pitchFamily="18" charset="0"/>
                <a:ea typeface="Calibri" panose="020F0502020204030204" pitchFamily="34" charset="0"/>
                <a:cs typeface="Times New Roman" panose="02020603050405020304" pitchFamily="18" charset="0"/>
              </a:rPr>
              <a:t>Early Treatment of Dataset:</a:t>
            </a:r>
          </a:p>
          <a:p>
            <a:pPr marL="342900" marR="0" lvl="0" indent="-342900" algn="just">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Removing Patient column as it does not provide any helpful information.</a:t>
            </a:r>
          </a:p>
          <a:p>
            <a:pPr marL="342900" marR="0" lvl="0" indent="-342900" algn="just">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Making data types consistent, converting commas to periods.</a:t>
            </a:r>
          </a:p>
          <a:p>
            <a:pPr marL="342900" marR="0" lvl="0" indent="-342900" algn="just">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No missing values – No data imputation required.</a:t>
            </a:r>
          </a:p>
          <a:p>
            <a:pPr marL="342900" marR="0" lvl="0" indent="-342900" algn="just">
              <a:spcBef>
                <a:spcPts val="0"/>
              </a:spcBef>
              <a:spcAft>
                <a:spcPts val="0"/>
              </a:spcAft>
              <a:buFont typeface="+mj-lt"/>
              <a:buAutoNum type="arabicPeriod"/>
            </a:pPr>
            <a:endParaRPr lang="en-US" sz="1800" kern="1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mj-lt"/>
              <a:buAutoNum type="arabicPeriod"/>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u="sng" kern="100" dirty="0">
                <a:effectLst/>
                <a:latin typeface="Times New Roman" panose="02020603050405020304" pitchFamily="18" charset="0"/>
                <a:ea typeface="Calibri" panose="020F0502020204030204" pitchFamily="34" charset="0"/>
                <a:cs typeface="Times New Roman" panose="02020603050405020304" pitchFamily="18" charset="0"/>
              </a:rPr>
              <a:t>Univariate Analysis:</a:t>
            </a:r>
          </a:p>
          <a:p>
            <a:pPr marL="0" marR="0">
              <a:spcBef>
                <a:spcPts val="0"/>
              </a:spcBef>
              <a:spcAft>
                <a:spcPts val="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Checking for Outliers</a:t>
            </a:r>
          </a:p>
          <a:p>
            <a:pPr marL="342900" marR="0" lvl="0" indent="-342900">
              <a:spcBef>
                <a:spcPts val="0"/>
              </a:spcBef>
              <a:spcAft>
                <a:spcPts val="0"/>
              </a:spcAft>
              <a:buFont typeface="+mj-lt"/>
              <a:buAutoNum type="arabicPeriod"/>
            </a:pPr>
            <a:endParaRPr lang="en-US" sz="1800" kern="1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endParaRPr lang="en-US" sz="1800" kern="1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endParaRPr lang="en-US" sz="1800" kern="1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Removed extreme outliers by data filtering.</a:t>
            </a:r>
          </a:p>
          <a:p>
            <a:pPr marL="342900" marR="0" lvl="0" indent="-342900">
              <a:spcBef>
                <a:spcPts val="0"/>
              </a:spcBef>
              <a:spcAft>
                <a:spcPts val="0"/>
              </a:spcAft>
              <a:buFont typeface="+mj-lt"/>
              <a:buAutoNum type="arabicPeriod"/>
            </a:pPr>
            <a:endParaRPr lang="en-US" sz="1800" kern="100" dirty="0">
              <a:latin typeface="Times New Roman" panose="02020603050405020304" pitchFamily="18" charset="0"/>
              <a:ea typeface="Calibri" panose="020F0502020204030204" pitchFamily="34" charset="0"/>
              <a:cs typeface="Times New Roman" panose="02020603050405020304" pitchFamily="18" charset="0"/>
            </a:endParaRPr>
          </a:p>
          <a:p>
            <a:pPr marL="0" marR="0" lvl="0" indent="0">
              <a:spcBef>
                <a:spcPts val="0"/>
              </a:spcBef>
              <a:spcAft>
                <a:spcPts val="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342900" marR="0" lvl="0" indent="-342900" algn="just">
              <a:spcBef>
                <a:spcPts val="0"/>
              </a:spcBef>
              <a:spcAft>
                <a:spcPts val="0"/>
              </a:spcAft>
              <a:buFont typeface="+mj-lt"/>
              <a:buAutoNum type="arabicPeriod"/>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Picture 6" descr="A diagram of a graph&#10;&#10;Description automatically generated">
            <a:extLst>
              <a:ext uri="{FF2B5EF4-FFF2-40B4-BE49-F238E27FC236}">
                <a16:creationId xmlns:a16="http://schemas.microsoft.com/office/drawing/2014/main" id="{8CE249A9-BB55-2DED-E242-A173D68138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8791" y="1752600"/>
            <a:ext cx="2971800" cy="2387402"/>
          </a:xfrm>
          <a:prstGeom prst="rect">
            <a:avLst/>
          </a:prstGeom>
        </p:spPr>
      </p:pic>
      <p:pic>
        <p:nvPicPr>
          <p:cNvPr id="12" name="Picture 11" descr="A graph showing the amount of glucose&#10;&#10;Description automatically generated">
            <a:extLst>
              <a:ext uri="{FF2B5EF4-FFF2-40B4-BE49-F238E27FC236}">
                <a16:creationId xmlns:a16="http://schemas.microsoft.com/office/drawing/2014/main" id="{0DDA4F50-9868-7121-606F-4C82339F5A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8987" y="1752656"/>
            <a:ext cx="2971800" cy="2387346"/>
          </a:xfrm>
          <a:prstGeom prst="rect">
            <a:avLst/>
          </a:prstGeom>
        </p:spPr>
      </p:pic>
      <p:pic>
        <p:nvPicPr>
          <p:cNvPr id="14" name="Picture 13" descr="A diagram of a patient's blood test&#10;&#10;Description automatically generated with medium confidence">
            <a:extLst>
              <a:ext uri="{FF2B5EF4-FFF2-40B4-BE49-F238E27FC236}">
                <a16:creationId xmlns:a16="http://schemas.microsoft.com/office/drawing/2014/main" id="{18F0BED1-CD9D-C7ED-E26E-1E3522BBF5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0869" y="4041139"/>
            <a:ext cx="2859722" cy="2297295"/>
          </a:xfrm>
          <a:prstGeom prst="rect">
            <a:avLst/>
          </a:prstGeom>
        </p:spPr>
      </p:pic>
      <p:pic>
        <p:nvPicPr>
          <p:cNvPr id="16" name="Picture 15" descr="A diagram of a bmi&#10;&#10;Description automatically generated">
            <a:extLst>
              <a:ext uri="{FF2B5EF4-FFF2-40B4-BE49-F238E27FC236}">
                <a16:creationId xmlns:a16="http://schemas.microsoft.com/office/drawing/2014/main" id="{B4D5E1C6-A494-588A-3450-1EEFB7B3C9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6964" y="3886199"/>
            <a:ext cx="3076836" cy="2471383"/>
          </a:xfrm>
          <a:prstGeom prst="rect">
            <a:avLst/>
          </a:prstGeom>
        </p:spPr>
      </p:pic>
      <p:pic>
        <p:nvPicPr>
          <p:cNvPr id="17" name="Picture 16">
            <a:extLst>
              <a:ext uri="{FF2B5EF4-FFF2-40B4-BE49-F238E27FC236}">
                <a16:creationId xmlns:a16="http://schemas.microsoft.com/office/drawing/2014/main" id="{C99286C4-37B9-B447-5770-EA223104A55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4800" y="4648200"/>
            <a:ext cx="4554483" cy="381000"/>
          </a:xfrm>
          <a:prstGeom prst="rect">
            <a:avLst/>
          </a:prstGeom>
        </p:spPr>
      </p:pic>
      <p:pic>
        <p:nvPicPr>
          <p:cNvPr id="2" name="Picture 1" descr="A logo with orange letters on a black background&#10;&#10;Description automatically generated">
            <a:extLst>
              <a:ext uri="{FF2B5EF4-FFF2-40B4-BE49-F238E27FC236}">
                <a16:creationId xmlns:a16="http://schemas.microsoft.com/office/drawing/2014/main" id="{198B998D-9998-9AB4-08A2-0C1294072E9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58980" y="-76200"/>
            <a:ext cx="1066495" cy="1066495"/>
          </a:xfrm>
          <a:prstGeom prst="rect">
            <a:avLst/>
          </a:prstGeom>
        </p:spPr>
      </p:pic>
    </p:spTree>
    <p:extLst>
      <p:ext uri="{BB962C8B-B14F-4D97-AF65-F5344CB8AC3E}">
        <p14:creationId xmlns:p14="http://schemas.microsoft.com/office/powerpoint/2010/main" val="3241139042"/>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76200" y="76200"/>
            <a:ext cx="12039600" cy="6172200"/>
          </a:xfrm>
        </p:spPr>
        <p:txBody>
          <a:bodyPr>
            <a:normAutofit/>
          </a:bodyPr>
          <a:lstStyle/>
          <a:p>
            <a:pPr>
              <a:buFont typeface="Arial" panose="020B0604020202020204" pitchFamily="34" charset="0"/>
              <a:buChar char="•"/>
            </a:pPr>
            <a:endParaRPr lang="en-US" sz="1800" b="1" kern="100" dirty="0">
              <a:latin typeface="Calibri" panose="020F0502020204030204" pitchFamily="34" charset="0"/>
              <a:ea typeface="Calibri" panose="020F0502020204030204" pitchFamily="34" charset="0"/>
              <a:cs typeface="Times New Roman" panose="02020603050405020304" pitchFamily="18" charset="0"/>
            </a:endParaRPr>
          </a:p>
          <a:p>
            <a:pPr>
              <a:buFont typeface="Arial" panose="020B0604020202020204" pitchFamily="34" charset="0"/>
              <a:buChar char="•"/>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u="sng" kern="100" dirty="0">
                <a:effectLst/>
                <a:latin typeface="Calibri" panose="020F0502020204030204" pitchFamily="34" charset="0"/>
                <a:ea typeface="Calibri" panose="020F0502020204030204" pitchFamily="34" charset="0"/>
                <a:cs typeface="Times New Roman" panose="02020603050405020304" pitchFamily="18" charset="0"/>
              </a:rPr>
              <a:t>Gender Classification</a:t>
            </a:r>
          </a:p>
          <a:p>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p>
          <a:p>
            <a:pPr>
              <a:buFont typeface="Arial" panose="020B0604020202020204" pitchFamily="34" charset="0"/>
              <a:buChar char="•"/>
            </a:pPr>
            <a:endParaRPr lang="en-US" sz="1800" b="1" kern="100" dirty="0">
              <a:latin typeface="Calibri" panose="020F0502020204030204" pitchFamily="34" charset="0"/>
              <a:ea typeface="Calibri" panose="020F0502020204030204" pitchFamily="34" charset="0"/>
              <a:cs typeface="Times New Roman" panose="02020603050405020304" pitchFamily="18" charset="0"/>
            </a:endParaRPr>
          </a:p>
          <a:p>
            <a:pPr>
              <a:buFont typeface="Arial" panose="020B0604020202020204" pitchFamily="34" charset="0"/>
              <a:buChar char="•"/>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u="sng" kern="100" dirty="0">
                <a:effectLst/>
                <a:latin typeface="Calibri" panose="020F0502020204030204" pitchFamily="34" charset="0"/>
                <a:ea typeface="Calibri" panose="020F0502020204030204" pitchFamily="34" charset="0"/>
                <a:cs typeface="Times New Roman" panose="02020603050405020304" pitchFamily="18" charset="0"/>
              </a:rPr>
              <a:t>Diabetes Class Proportion:</a:t>
            </a:r>
          </a:p>
          <a:p>
            <a:r>
              <a:rPr lang="en-IN" sz="2400" dirty="0">
                <a:latin typeface="Times New Roman" panose="02020603050405020304" pitchFamily="18" charset="0"/>
                <a:cs typeface="Times New Roman" panose="02020603050405020304" pitchFamily="18" charset="0"/>
              </a:rPr>
              <a:t>            </a:t>
            </a:r>
          </a:p>
          <a:p>
            <a:endParaRPr lang="en-IN"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u="sng" kern="100" dirty="0">
                <a:effectLst/>
                <a:latin typeface="Calibri" panose="020F0502020204030204" pitchFamily="34" charset="0"/>
                <a:ea typeface="Calibri" panose="020F0502020204030204" pitchFamily="34" charset="0"/>
                <a:cs typeface="Times New Roman" panose="02020603050405020304" pitchFamily="18" charset="0"/>
              </a:rPr>
              <a:t>Diabetes Class Numbers:</a:t>
            </a:r>
          </a:p>
          <a:p>
            <a:pPr marL="0" indent="0">
              <a:buNone/>
            </a:pPr>
            <a:r>
              <a:rPr lang="en-US" sz="1800" b="1" u="sng" kern="100" dirty="0">
                <a:latin typeface="Calibri" panose="020F0502020204030204" pitchFamily="34" charset="0"/>
                <a:ea typeface="Calibri" panose="020F0502020204030204" pitchFamily="34" charset="0"/>
                <a:cs typeface="Times New Roman" panose="02020603050405020304" pitchFamily="18" charset="0"/>
              </a:rPr>
              <a:t>       </a:t>
            </a:r>
            <a:endParaRPr lang="en-US" sz="1800" b="1" u="sng"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6E89F277-7E7C-1247-35B8-8F275CF6EBEB}"/>
              </a:ext>
            </a:extLst>
          </p:cNvPr>
          <p:cNvGraphicFramePr>
            <a:graphicFrameLocks noGrp="1"/>
          </p:cNvGraphicFramePr>
          <p:nvPr>
            <p:extLst>
              <p:ext uri="{D42A27DB-BD31-4B8C-83A1-F6EECF244321}">
                <p14:modId xmlns:p14="http://schemas.microsoft.com/office/powerpoint/2010/main" val="297687475"/>
              </p:ext>
            </p:extLst>
          </p:nvPr>
        </p:nvGraphicFramePr>
        <p:xfrm>
          <a:off x="1295400" y="990600"/>
          <a:ext cx="5937250" cy="548640"/>
        </p:xfrm>
        <a:graphic>
          <a:graphicData uri="http://schemas.openxmlformats.org/drawingml/2006/table">
            <a:tbl>
              <a:tblPr firstRow="1" firstCol="1" bandRow="1">
                <a:tableStyleId>{5C22544A-7EE6-4342-B048-85BDC9FD1C3A}</a:tableStyleId>
              </a:tblPr>
              <a:tblGrid>
                <a:gridCol w="2968625">
                  <a:extLst>
                    <a:ext uri="{9D8B030D-6E8A-4147-A177-3AD203B41FA5}">
                      <a16:colId xmlns:a16="http://schemas.microsoft.com/office/drawing/2014/main" val="2888301085"/>
                    </a:ext>
                  </a:extLst>
                </a:gridCol>
                <a:gridCol w="2968625">
                  <a:extLst>
                    <a:ext uri="{9D8B030D-6E8A-4147-A177-3AD203B41FA5}">
                      <a16:colId xmlns:a16="http://schemas.microsoft.com/office/drawing/2014/main" val="1163507137"/>
                    </a:ext>
                  </a:extLst>
                </a:gridCol>
              </a:tblGrid>
              <a:tr h="0">
                <a:tc>
                  <a:txBody>
                    <a:bodyPr/>
                    <a:lstStyle/>
                    <a:p>
                      <a:pPr marL="0" marR="0" algn="ctr">
                        <a:spcBef>
                          <a:spcPts val="0"/>
                        </a:spcBef>
                        <a:spcAft>
                          <a:spcPts val="0"/>
                        </a:spcAft>
                      </a:pPr>
                      <a:r>
                        <a:rPr lang="en-US" sz="1200" kern="100">
                          <a:effectLst/>
                        </a:rPr>
                        <a:t>Gender</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kern="100">
                          <a:effectLst/>
                        </a:rPr>
                        <a:t>Count</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20123591"/>
                  </a:ext>
                </a:extLst>
              </a:tr>
              <a:tr h="0">
                <a:tc>
                  <a:txBody>
                    <a:bodyPr/>
                    <a:lstStyle/>
                    <a:p>
                      <a:pPr marL="0" marR="0">
                        <a:spcBef>
                          <a:spcPts val="0"/>
                        </a:spcBef>
                        <a:spcAft>
                          <a:spcPts val="0"/>
                        </a:spcAft>
                      </a:pPr>
                      <a:r>
                        <a:rPr lang="en-US" sz="1200" kern="100">
                          <a:effectLst/>
                        </a:rPr>
                        <a:t>Male</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kern="100">
                          <a:effectLst/>
                        </a:rPr>
                        <a:t>158</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2295637"/>
                  </a:ext>
                </a:extLst>
              </a:tr>
              <a:tr h="0">
                <a:tc>
                  <a:txBody>
                    <a:bodyPr/>
                    <a:lstStyle/>
                    <a:p>
                      <a:pPr marL="0" marR="0">
                        <a:spcBef>
                          <a:spcPts val="0"/>
                        </a:spcBef>
                        <a:spcAft>
                          <a:spcPts val="0"/>
                        </a:spcAft>
                      </a:pPr>
                      <a:r>
                        <a:rPr lang="en-US" sz="1200" kern="100">
                          <a:effectLst/>
                        </a:rPr>
                        <a:t>Female</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kern="100" dirty="0">
                          <a:effectLst/>
                        </a:rPr>
                        <a:t>223</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95747915"/>
                  </a:ext>
                </a:extLst>
              </a:tr>
            </a:tbl>
          </a:graphicData>
        </a:graphic>
      </p:graphicFrame>
      <p:pic>
        <p:nvPicPr>
          <p:cNvPr id="3" name="Picture 2" descr="A graph showing a couple of squares&#10;&#10;Description automatically generated">
            <a:extLst>
              <a:ext uri="{FF2B5EF4-FFF2-40B4-BE49-F238E27FC236}">
                <a16:creationId xmlns:a16="http://schemas.microsoft.com/office/drawing/2014/main" id="{9D80328D-F464-BEA8-A63E-C472C724ED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400" y="762000"/>
            <a:ext cx="2781935" cy="2235200"/>
          </a:xfrm>
          <a:prstGeom prst="rect">
            <a:avLst/>
          </a:prstGeom>
        </p:spPr>
      </p:pic>
      <p:graphicFrame>
        <p:nvGraphicFramePr>
          <p:cNvPr id="5" name="Table 4">
            <a:extLst>
              <a:ext uri="{FF2B5EF4-FFF2-40B4-BE49-F238E27FC236}">
                <a16:creationId xmlns:a16="http://schemas.microsoft.com/office/drawing/2014/main" id="{01B6A67B-E988-E541-B9B4-DA325A4434B9}"/>
              </a:ext>
            </a:extLst>
          </p:cNvPr>
          <p:cNvGraphicFramePr>
            <a:graphicFrameLocks noGrp="1"/>
          </p:cNvGraphicFramePr>
          <p:nvPr>
            <p:extLst>
              <p:ext uri="{D42A27DB-BD31-4B8C-83A1-F6EECF244321}">
                <p14:modId xmlns:p14="http://schemas.microsoft.com/office/powerpoint/2010/main" val="3260414872"/>
              </p:ext>
            </p:extLst>
          </p:nvPr>
        </p:nvGraphicFramePr>
        <p:xfrm>
          <a:off x="1210946" y="3383597"/>
          <a:ext cx="5937250" cy="548640"/>
        </p:xfrm>
        <a:graphic>
          <a:graphicData uri="http://schemas.openxmlformats.org/drawingml/2006/table">
            <a:tbl>
              <a:tblPr firstRow="1" firstCol="1" bandRow="1">
                <a:tableStyleId>{5C22544A-7EE6-4342-B048-85BDC9FD1C3A}</a:tableStyleId>
              </a:tblPr>
              <a:tblGrid>
                <a:gridCol w="2968625">
                  <a:extLst>
                    <a:ext uri="{9D8B030D-6E8A-4147-A177-3AD203B41FA5}">
                      <a16:colId xmlns:a16="http://schemas.microsoft.com/office/drawing/2014/main" val="2253276183"/>
                    </a:ext>
                  </a:extLst>
                </a:gridCol>
                <a:gridCol w="2968625">
                  <a:extLst>
                    <a:ext uri="{9D8B030D-6E8A-4147-A177-3AD203B41FA5}">
                      <a16:colId xmlns:a16="http://schemas.microsoft.com/office/drawing/2014/main" val="2123026649"/>
                    </a:ext>
                  </a:extLst>
                </a:gridCol>
              </a:tblGrid>
              <a:tr h="0">
                <a:tc>
                  <a:txBody>
                    <a:bodyPr/>
                    <a:lstStyle/>
                    <a:p>
                      <a:pPr marL="0" marR="0" algn="ctr">
                        <a:spcBef>
                          <a:spcPts val="0"/>
                        </a:spcBef>
                        <a:spcAft>
                          <a:spcPts val="0"/>
                        </a:spcAft>
                      </a:pPr>
                      <a:r>
                        <a:rPr lang="en-US" sz="1200" kern="100">
                          <a:effectLst/>
                        </a:rPr>
                        <a:t>Diabetes</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kern="100">
                          <a:effectLst/>
                        </a:rPr>
                        <a:t>Proportion</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13197759"/>
                  </a:ext>
                </a:extLst>
              </a:tr>
              <a:tr h="0">
                <a:tc>
                  <a:txBody>
                    <a:bodyPr/>
                    <a:lstStyle/>
                    <a:p>
                      <a:pPr marL="0" marR="0">
                        <a:spcBef>
                          <a:spcPts val="0"/>
                        </a:spcBef>
                        <a:spcAft>
                          <a:spcPts val="0"/>
                        </a:spcAft>
                      </a:pPr>
                      <a:r>
                        <a:rPr lang="en-US" sz="1200" kern="100">
                          <a:effectLst/>
                        </a:rPr>
                        <a:t>Yes</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kern="100" dirty="0">
                          <a:effectLst/>
                        </a:rPr>
                        <a:t>14.1%</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31451135"/>
                  </a:ext>
                </a:extLst>
              </a:tr>
              <a:tr h="0">
                <a:tc>
                  <a:txBody>
                    <a:bodyPr/>
                    <a:lstStyle/>
                    <a:p>
                      <a:pPr marL="0" marR="0">
                        <a:spcBef>
                          <a:spcPts val="0"/>
                        </a:spcBef>
                        <a:spcAft>
                          <a:spcPts val="0"/>
                        </a:spcAft>
                      </a:pPr>
                      <a:r>
                        <a:rPr lang="en-US" sz="1200" kern="100">
                          <a:effectLst/>
                        </a:rPr>
                        <a:t>No</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kern="100" dirty="0">
                          <a:effectLst/>
                        </a:rPr>
                        <a:t>83.5%</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69953827"/>
                  </a:ext>
                </a:extLst>
              </a:tr>
            </a:tbl>
          </a:graphicData>
        </a:graphic>
      </p:graphicFrame>
      <p:graphicFrame>
        <p:nvGraphicFramePr>
          <p:cNvPr id="6" name="Table 5">
            <a:extLst>
              <a:ext uri="{FF2B5EF4-FFF2-40B4-BE49-F238E27FC236}">
                <a16:creationId xmlns:a16="http://schemas.microsoft.com/office/drawing/2014/main" id="{36FAAFF9-A505-82A2-2F05-D53ADD6990C0}"/>
              </a:ext>
            </a:extLst>
          </p:cNvPr>
          <p:cNvGraphicFramePr>
            <a:graphicFrameLocks noGrp="1"/>
          </p:cNvGraphicFramePr>
          <p:nvPr>
            <p:extLst>
              <p:ext uri="{D42A27DB-BD31-4B8C-83A1-F6EECF244321}">
                <p14:modId xmlns:p14="http://schemas.microsoft.com/office/powerpoint/2010/main" val="1629996150"/>
              </p:ext>
            </p:extLst>
          </p:nvPr>
        </p:nvGraphicFramePr>
        <p:xfrm>
          <a:off x="1210946" y="5045075"/>
          <a:ext cx="5937250" cy="548640"/>
        </p:xfrm>
        <a:graphic>
          <a:graphicData uri="http://schemas.openxmlformats.org/drawingml/2006/table">
            <a:tbl>
              <a:tblPr firstRow="1" firstCol="1" bandRow="1">
                <a:tableStyleId>{5C22544A-7EE6-4342-B048-85BDC9FD1C3A}</a:tableStyleId>
              </a:tblPr>
              <a:tblGrid>
                <a:gridCol w="2968625">
                  <a:extLst>
                    <a:ext uri="{9D8B030D-6E8A-4147-A177-3AD203B41FA5}">
                      <a16:colId xmlns:a16="http://schemas.microsoft.com/office/drawing/2014/main" val="18426802"/>
                    </a:ext>
                  </a:extLst>
                </a:gridCol>
                <a:gridCol w="2968625">
                  <a:extLst>
                    <a:ext uri="{9D8B030D-6E8A-4147-A177-3AD203B41FA5}">
                      <a16:colId xmlns:a16="http://schemas.microsoft.com/office/drawing/2014/main" val="277765091"/>
                    </a:ext>
                  </a:extLst>
                </a:gridCol>
              </a:tblGrid>
              <a:tr h="0">
                <a:tc>
                  <a:txBody>
                    <a:bodyPr/>
                    <a:lstStyle/>
                    <a:p>
                      <a:pPr marL="0" marR="0" algn="ctr">
                        <a:spcBef>
                          <a:spcPts val="0"/>
                        </a:spcBef>
                        <a:spcAft>
                          <a:spcPts val="0"/>
                        </a:spcAft>
                      </a:pPr>
                      <a:r>
                        <a:rPr lang="en-US" sz="1200" kern="100">
                          <a:effectLst/>
                        </a:rPr>
                        <a:t>Diabetes</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kern="100">
                          <a:effectLst/>
                        </a:rPr>
                        <a:t>Count</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83909543"/>
                  </a:ext>
                </a:extLst>
              </a:tr>
              <a:tr h="0">
                <a:tc>
                  <a:txBody>
                    <a:bodyPr/>
                    <a:lstStyle/>
                    <a:p>
                      <a:pPr marL="0" marR="0">
                        <a:spcBef>
                          <a:spcPts val="0"/>
                        </a:spcBef>
                        <a:spcAft>
                          <a:spcPts val="0"/>
                        </a:spcAft>
                      </a:pPr>
                      <a:r>
                        <a:rPr lang="en-US" sz="1200" kern="100">
                          <a:effectLst/>
                        </a:rPr>
                        <a:t>Yes</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kern="100">
                          <a:effectLst/>
                        </a:rPr>
                        <a:t>55</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7477089"/>
                  </a:ext>
                </a:extLst>
              </a:tr>
              <a:tr h="0">
                <a:tc>
                  <a:txBody>
                    <a:bodyPr/>
                    <a:lstStyle/>
                    <a:p>
                      <a:pPr marL="0" marR="0">
                        <a:spcBef>
                          <a:spcPts val="0"/>
                        </a:spcBef>
                        <a:spcAft>
                          <a:spcPts val="0"/>
                        </a:spcAft>
                      </a:pPr>
                      <a:r>
                        <a:rPr lang="en-US" sz="1200" kern="100" dirty="0">
                          <a:effectLst/>
                        </a:rPr>
                        <a:t>No</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kern="100" dirty="0">
                          <a:effectLst/>
                        </a:rPr>
                        <a:t>326</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60198385"/>
                  </a:ext>
                </a:extLst>
              </a:tr>
            </a:tbl>
          </a:graphicData>
        </a:graphic>
      </p:graphicFrame>
      <p:pic>
        <p:nvPicPr>
          <p:cNvPr id="7" name="Picture 6" descr="A graph showing the amount of diabetes in the patient's body&#10;&#10;Description automatically generated">
            <a:extLst>
              <a:ext uri="{FF2B5EF4-FFF2-40B4-BE49-F238E27FC236}">
                <a16:creationId xmlns:a16="http://schemas.microsoft.com/office/drawing/2014/main" id="{38197393-312F-196F-7BC8-E4C65AA3EA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0" y="3352800"/>
            <a:ext cx="2770505" cy="2225675"/>
          </a:xfrm>
          <a:prstGeom prst="rect">
            <a:avLst/>
          </a:prstGeom>
        </p:spPr>
      </p:pic>
      <p:pic>
        <p:nvPicPr>
          <p:cNvPr id="8" name="Picture 7" descr="A logo with orange letters on a black background&#10;&#10;Description automatically generated">
            <a:extLst>
              <a:ext uri="{FF2B5EF4-FFF2-40B4-BE49-F238E27FC236}">
                <a16:creationId xmlns:a16="http://schemas.microsoft.com/office/drawing/2014/main" id="{92F051CC-AA34-D258-5DDA-10BC6D8CF7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58980" y="-76200"/>
            <a:ext cx="1066495" cy="1066495"/>
          </a:xfrm>
          <a:prstGeom prst="rect">
            <a:avLst/>
          </a:prstGeom>
        </p:spPr>
      </p:pic>
    </p:spTree>
    <p:extLst>
      <p:ext uri="{BB962C8B-B14F-4D97-AF65-F5344CB8AC3E}">
        <p14:creationId xmlns:p14="http://schemas.microsoft.com/office/powerpoint/2010/main" val="2432336811"/>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8" name="Rectangle 2057">
            <a:extLst>
              <a:ext uri="{FF2B5EF4-FFF2-40B4-BE49-F238E27FC236}">
                <a16:creationId xmlns:a16="http://schemas.microsoft.com/office/drawing/2014/main" id="{90F35747-2822-4D06-BE10-CD33AC6B0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0" name="Rectangle 2059">
            <a:extLst>
              <a:ext uri="{FF2B5EF4-FFF2-40B4-BE49-F238E27FC236}">
                <a16:creationId xmlns:a16="http://schemas.microsoft.com/office/drawing/2014/main" id="{CC2C4466-5B1B-4361-B9D9-39ED9A8A3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Content Placeholder 3"/>
          <p:cNvSpPr>
            <a:spLocks noGrp="1"/>
          </p:cNvSpPr>
          <p:nvPr>
            <p:ph idx="1"/>
          </p:nvPr>
        </p:nvSpPr>
        <p:spPr>
          <a:xfrm>
            <a:off x="1097279" y="2236304"/>
            <a:ext cx="5977938" cy="3652667"/>
          </a:xfrm>
        </p:spPr>
        <p:txBody>
          <a:bodyPr>
            <a:normAutofit/>
          </a:bodyPr>
          <a:lstStyle/>
          <a:p>
            <a:pPr>
              <a:buFont typeface="Arial" panose="020B0604020202020204" pitchFamily="34" charset="0"/>
              <a:buChar char="•"/>
            </a:pPr>
            <a:r>
              <a:rPr lang="en-US" sz="1800" b="1" u="sng" dirty="0">
                <a:solidFill>
                  <a:srgbClr val="FFFFFF"/>
                </a:solidFill>
                <a:latin typeface="Times New Roman" panose="02020603050405020304" pitchFamily="18" charset="0"/>
                <a:cs typeface="Times New Roman" panose="02020603050405020304" pitchFamily="18" charset="0"/>
              </a:rPr>
              <a:t>Checking Normality of Predictors</a:t>
            </a:r>
          </a:p>
          <a:p>
            <a:r>
              <a:rPr lang="en-US" sz="1800" dirty="0">
                <a:solidFill>
                  <a:srgbClr val="FFFFFF"/>
                </a:solidFill>
                <a:latin typeface="Times New Roman" panose="02020603050405020304" pitchFamily="18" charset="0"/>
                <a:cs typeface="Times New Roman" panose="02020603050405020304" pitchFamily="18" charset="0"/>
              </a:rPr>
              <a:t>All of the predictors are near normal but not exactly normally distributed. We have used sampling distribution of the sampling mean which is normally distributed to perform statistical analysis. Below are few of the Original Distributions.</a:t>
            </a:r>
          </a:p>
          <a:p>
            <a:endParaRPr lang="en-US" sz="1800" dirty="0">
              <a:solidFill>
                <a:srgbClr val="FFFFFF"/>
              </a:solidFill>
              <a:latin typeface="Times New Roman" panose="02020603050405020304" pitchFamily="18" charset="0"/>
              <a:cs typeface="Times New Roman" panose="02020603050405020304" pitchFamily="18" charset="0"/>
            </a:endParaRPr>
          </a:p>
          <a:p>
            <a:endParaRPr lang="en-US" sz="1800" dirty="0">
              <a:solidFill>
                <a:srgbClr val="FFFFFF"/>
              </a:solidFill>
              <a:latin typeface="Times New Roman" panose="02020603050405020304" pitchFamily="18" charset="0"/>
              <a:cs typeface="Times New Roman" panose="02020603050405020304" pitchFamily="18" charset="0"/>
            </a:endParaRPr>
          </a:p>
          <a:p>
            <a:endParaRPr lang="en-US" sz="1800" dirty="0">
              <a:solidFill>
                <a:srgbClr val="FFFFFF"/>
              </a:solidFill>
              <a:latin typeface="Times New Roman" panose="02020603050405020304" pitchFamily="18" charset="0"/>
              <a:cs typeface="Times New Roman" panose="02020603050405020304" pitchFamily="18" charset="0"/>
            </a:endParaRPr>
          </a:p>
          <a:p>
            <a:endParaRPr lang="en-IN" sz="1800" dirty="0">
              <a:solidFill>
                <a:srgbClr val="FFFFFF"/>
              </a:solidFill>
              <a:latin typeface="Times New Roman" panose="02020603050405020304" pitchFamily="18" charset="0"/>
              <a:cs typeface="Times New Roman" panose="02020603050405020304" pitchFamily="18" charset="0"/>
            </a:endParaRPr>
          </a:p>
        </p:txBody>
      </p:sp>
      <p:sp>
        <p:nvSpPr>
          <p:cNvPr id="2062" name="Rectangle 2061">
            <a:extLst>
              <a:ext uri="{FF2B5EF4-FFF2-40B4-BE49-F238E27FC236}">
                <a16:creationId xmlns:a16="http://schemas.microsoft.com/office/drawing/2014/main" id="{FD745DAE-5A8A-44FA-937C-CD65CF7AE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2053" name="Picture 8" descr="A graph of a number of cholesterol&#10;&#10;Description automatically generated">
            <a:extLst>
              <a:ext uri="{FF2B5EF4-FFF2-40B4-BE49-F238E27FC236}">
                <a16:creationId xmlns:a16="http://schemas.microsoft.com/office/drawing/2014/main" id="{EEB793B7-FE93-7D35-D150-712548D9C9F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75124" y="484631"/>
            <a:ext cx="3228204" cy="2590634"/>
          </a:xfrm>
          <a:prstGeom prst="rect">
            <a:avLst/>
          </a:prstGeom>
          <a:noFill/>
          <a:extLst>
            <a:ext uri="{909E8E84-426E-40DD-AFC4-6F175D3DCCD1}">
              <a14:hiddenFill xmlns:a14="http://schemas.microsoft.com/office/drawing/2010/main">
                <a:solidFill>
                  <a:srgbClr val="FFFFFF"/>
                </a:solidFill>
              </a14:hiddenFill>
            </a:ext>
          </a:extLst>
        </p:spPr>
      </p:pic>
      <p:sp>
        <p:nvSpPr>
          <p:cNvPr id="2064" name="Rectangle 2063">
            <a:extLst>
              <a:ext uri="{FF2B5EF4-FFF2-40B4-BE49-F238E27FC236}">
                <a16:creationId xmlns:a16="http://schemas.microsoft.com/office/drawing/2014/main" id="{67696AA1-B1DD-4C75-9AC1-69EE9F65FF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3396996"/>
            <a:ext cx="464256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9" descr="A graph of a number of age&#10;&#10;Description automatically generated">
            <a:extLst>
              <a:ext uri="{FF2B5EF4-FFF2-40B4-BE49-F238E27FC236}">
                <a16:creationId xmlns:a16="http://schemas.microsoft.com/office/drawing/2014/main" id="{62AF4069-ECD9-C513-C50C-885EB6D1144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275125" y="3782735"/>
            <a:ext cx="3228201" cy="259063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logo with orange letters on a black background&#10;&#10;Description automatically generated">
            <a:extLst>
              <a:ext uri="{FF2B5EF4-FFF2-40B4-BE49-F238E27FC236}">
                <a16:creationId xmlns:a16="http://schemas.microsoft.com/office/drawing/2014/main" id="{B8B5EAD9-27CC-AA92-F623-A65A8CE5562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58980" y="-76200"/>
            <a:ext cx="1066495" cy="1066495"/>
          </a:xfrm>
          <a:prstGeom prst="rect">
            <a:avLst/>
          </a:prstGeom>
        </p:spPr>
      </p:pic>
    </p:spTree>
    <p:extLst>
      <p:ext uri="{BB962C8B-B14F-4D97-AF65-F5344CB8AC3E}">
        <p14:creationId xmlns:p14="http://schemas.microsoft.com/office/powerpoint/2010/main" val="1084992181"/>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81000" y="576635"/>
            <a:ext cx="12039600" cy="6172200"/>
          </a:xfrm>
        </p:spPr>
        <p:txBody>
          <a:bodyPr>
            <a:normAutofit/>
          </a:bodyPr>
          <a:lstStyle/>
          <a:p>
            <a:pPr marL="194310" marR="0" indent="-285750">
              <a:spcBef>
                <a:spcPts val="0"/>
              </a:spcBef>
              <a:spcAft>
                <a:spcPts val="0"/>
              </a:spcAft>
              <a:buFont typeface="Arial" panose="020B0604020202020204" pitchFamily="34" charset="0"/>
              <a:buChar char="•"/>
            </a:pPr>
            <a:r>
              <a:rPr lang="en-US" b="1" u="sng" kern="100" dirty="0">
                <a:effectLst/>
                <a:latin typeface="Calibri" panose="020F0502020204030204" pitchFamily="34" charset="0"/>
                <a:ea typeface="Calibri" panose="020F0502020204030204" pitchFamily="34" charset="0"/>
                <a:cs typeface="Times New Roman" panose="02020603050405020304" pitchFamily="18" charset="0"/>
              </a:rPr>
              <a:t>Bivariate Analysis</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Diabetes Class based on Gender.</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u="sng" kern="100" dirty="0">
                <a:effectLst/>
                <a:latin typeface="Calibri" panose="020F0502020204030204" pitchFamily="34" charset="0"/>
                <a:ea typeface="Calibri" panose="020F0502020204030204" pitchFamily="34" charset="0"/>
                <a:cs typeface="Times New Roman" panose="02020603050405020304" pitchFamily="18" charset="0"/>
              </a:rPr>
              <a:t>For Females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spcBef>
                <a:spcPts val="0"/>
              </a:spcBef>
              <a:spcAft>
                <a:spcPts val="0"/>
              </a:spcAft>
            </a:pPr>
            <a:endParaRPr lang="en-US" sz="1800" kern="100" dirty="0">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spcBef>
                <a:spcPts val="0"/>
              </a:spcBef>
              <a:spcAft>
                <a:spcPts val="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Out of 158 women, 32 have diabetes which is 14.35% of the total women count.</a:t>
            </a:r>
          </a:p>
          <a:p>
            <a:pPr marL="342900" indent="-342900" algn="just">
              <a:spcBef>
                <a:spcPts val="0"/>
              </a:spcBef>
              <a:spcAft>
                <a:spcPts val="0"/>
              </a:spcAft>
              <a:buFont typeface="+mj-lt"/>
              <a:buAutoNum type="arabicPeriod"/>
            </a:pPr>
            <a:endParaRPr lang="en-US" sz="1800" kern="1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gn="just">
              <a:spcBef>
                <a:spcPts val="0"/>
              </a:spcBef>
              <a:spcAft>
                <a:spcPts val="0"/>
              </a:spcAft>
              <a:buFont typeface="+mj-lt"/>
              <a:buAutoNum type="arabicPeriod"/>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spcBef>
                <a:spcPts val="0"/>
              </a:spcBef>
              <a:spcAft>
                <a:spcPts val="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u="sng" kern="100" dirty="0">
                <a:effectLst/>
                <a:latin typeface="Calibri" panose="020F0502020204030204" pitchFamily="34" charset="0"/>
                <a:ea typeface="Calibri" panose="020F0502020204030204" pitchFamily="34" charset="0"/>
                <a:cs typeface="Times New Roman" panose="02020603050405020304" pitchFamily="18" charset="0"/>
              </a:rPr>
              <a:t>For Males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lgn="just">
              <a:spcBef>
                <a:spcPts val="0"/>
              </a:spcBef>
              <a:spcAft>
                <a:spcPts val="0"/>
              </a:spcAft>
              <a:buNone/>
            </a:pPr>
            <a:endParaRPr lang="en-US" sz="1800" kern="1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gn="just">
              <a:spcBef>
                <a:spcPts val="0"/>
              </a:spcBef>
              <a:spcAft>
                <a:spcPts val="0"/>
              </a:spcAft>
              <a:buFont typeface="+mj-lt"/>
              <a:buAutoNum type="arabicPeriod"/>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just">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spcBef>
                <a:spcPts val="0"/>
              </a:spcBef>
              <a:spcAft>
                <a:spcPts val="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Out of 158 men, 23 have diabetes which is 14.56% of the total men count.</a:t>
            </a:r>
          </a:p>
          <a:p>
            <a:pPr marL="0" marR="0" lvl="0" indent="0" algn="just">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 name="Picture 1" descr="A close-up of a text&#10;&#10;Description automatically generated">
            <a:extLst>
              <a:ext uri="{FF2B5EF4-FFF2-40B4-BE49-F238E27FC236}">
                <a16:creationId xmlns:a16="http://schemas.microsoft.com/office/drawing/2014/main" id="{B0BEF0FA-E8E2-BDF9-B2FC-81DA33DE9C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0" y="1524000"/>
            <a:ext cx="2722128" cy="746759"/>
          </a:xfrm>
          <a:prstGeom prst="rect">
            <a:avLst/>
          </a:prstGeom>
        </p:spPr>
      </p:pic>
      <p:graphicFrame>
        <p:nvGraphicFramePr>
          <p:cNvPr id="3" name="Table 2">
            <a:extLst>
              <a:ext uri="{FF2B5EF4-FFF2-40B4-BE49-F238E27FC236}">
                <a16:creationId xmlns:a16="http://schemas.microsoft.com/office/drawing/2014/main" id="{F79502A2-7D6D-B691-25C1-BE2D2EF38B39}"/>
              </a:ext>
            </a:extLst>
          </p:cNvPr>
          <p:cNvGraphicFramePr>
            <a:graphicFrameLocks noGrp="1"/>
          </p:cNvGraphicFramePr>
          <p:nvPr>
            <p:extLst>
              <p:ext uri="{D42A27DB-BD31-4B8C-83A1-F6EECF244321}">
                <p14:modId xmlns:p14="http://schemas.microsoft.com/office/powerpoint/2010/main" val="3434372145"/>
              </p:ext>
            </p:extLst>
          </p:nvPr>
        </p:nvGraphicFramePr>
        <p:xfrm>
          <a:off x="5105400" y="1474519"/>
          <a:ext cx="5105400" cy="746760"/>
        </p:xfrm>
        <a:graphic>
          <a:graphicData uri="http://schemas.openxmlformats.org/drawingml/2006/table">
            <a:tbl>
              <a:tblPr firstRow="1" firstCol="1" bandRow="1">
                <a:tableStyleId>{5C22544A-7EE6-4342-B048-85BDC9FD1C3A}</a:tableStyleId>
              </a:tblPr>
              <a:tblGrid>
                <a:gridCol w="2964426">
                  <a:extLst>
                    <a:ext uri="{9D8B030D-6E8A-4147-A177-3AD203B41FA5}">
                      <a16:colId xmlns:a16="http://schemas.microsoft.com/office/drawing/2014/main" val="1891695958"/>
                    </a:ext>
                  </a:extLst>
                </a:gridCol>
                <a:gridCol w="2140974">
                  <a:extLst>
                    <a:ext uri="{9D8B030D-6E8A-4147-A177-3AD203B41FA5}">
                      <a16:colId xmlns:a16="http://schemas.microsoft.com/office/drawing/2014/main" val="1384937904"/>
                    </a:ext>
                  </a:extLst>
                </a:gridCol>
              </a:tblGrid>
              <a:tr h="373380">
                <a:tc>
                  <a:txBody>
                    <a:bodyPr/>
                    <a:lstStyle/>
                    <a:p>
                      <a:pPr marL="0" marR="0" algn="ctr">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Count</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kern="100">
                          <a:effectLst/>
                          <a:latin typeface="Times New Roman" panose="02020603050405020304" pitchFamily="18" charset="0"/>
                          <a:cs typeface="Times New Roman" panose="02020603050405020304" pitchFamily="18" charset="0"/>
                        </a:rPr>
                        <a:t>32</a:t>
                      </a:r>
                      <a:endParaRPr lang="en-US" sz="16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14545266"/>
                  </a:ext>
                </a:extLst>
              </a:tr>
              <a:tr h="373380">
                <a:tc>
                  <a:txBody>
                    <a:bodyPr/>
                    <a:lstStyle/>
                    <a:p>
                      <a:pPr marL="0" marR="0" algn="ctr">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Proportion of total women</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14.35%</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86423107"/>
                  </a:ext>
                </a:extLst>
              </a:tr>
            </a:tbl>
          </a:graphicData>
        </a:graphic>
      </p:graphicFrame>
      <p:pic>
        <p:nvPicPr>
          <p:cNvPr id="9" name="Picture 8">
            <a:extLst>
              <a:ext uri="{FF2B5EF4-FFF2-40B4-BE49-F238E27FC236}">
                <a16:creationId xmlns:a16="http://schemas.microsoft.com/office/drawing/2014/main" id="{AD14AE36-1E4D-A986-768A-E548E49CE6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648" y="3048000"/>
            <a:ext cx="2368550" cy="654050"/>
          </a:xfrm>
          <a:prstGeom prst="rect">
            <a:avLst/>
          </a:prstGeom>
        </p:spPr>
      </p:pic>
      <p:graphicFrame>
        <p:nvGraphicFramePr>
          <p:cNvPr id="7" name="Table 6">
            <a:extLst>
              <a:ext uri="{FF2B5EF4-FFF2-40B4-BE49-F238E27FC236}">
                <a16:creationId xmlns:a16="http://schemas.microsoft.com/office/drawing/2014/main" id="{EFC2BB3D-7F00-2DAC-89E2-8C82DE5CF385}"/>
              </a:ext>
            </a:extLst>
          </p:cNvPr>
          <p:cNvGraphicFramePr>
            <a:graphicFrameLocks noGrp="1"/>
          </p:cNvGraphicFramePr>
          <p:nvPr>
            <p:extLst>
              <p:ext uri="{D42A27DB-BD31-4B8C-83A1-F6EECF244321}">
                <p14:modId xmlns:p14="http://schemas.microsoft.com/office/powerpoint/2010/main" val="4263786850"/>
              </p:ext>
            </p:extLst>
          </p:nvPr>
        </p:nvGraphicFramePr>
        <p:xfrm>
          <a:off x="5023474" y="2989416"/>
          <a:ext cx="5181600" cy="712634"/>
        </p:xfrm>
        <a:graphic>
          <a:graphicData uri="http://schemas.openxmlformats.org/drawingml/2006/table">
            <a:tbl>
              <a:tblPr firstRow="1" firstCol="1" bandRow="1">
                <a:tableStyleId>{5C22544A-7EE6-4342-B048-85BDC9FD1C3A}</a:tableStyleId>
              </a:tblPr>
              <a:tblGrid>
                <a:gridCol w="3008671">
                  <a:extLst>
                    <a:ext uri="{9D8B030D-6E8A-4147-A177-3AD203B41FA5}">
                      <a16:colId xmlns:a16="http://schemas.microsoft.com/office/drawing/2014/main" val="1707740816"/>
                    </a:ext>
                  </a:extLst>
                </a:gridCol>
                <a:gridCol w="2172929">
                  <a:extLst>
                    <a:ext uri="{9D8B030D-6E8A-4147-A177-3AD203B41FA5}">
                      <a16:colId xmlns:a16="http://schemas.microsoft.com/office/drawing/2014/main" val="1248588181"/>
                    </a:ext>
                  </a:extLst>
                </a:gridCol>
              </a:tblGrid>
              <a:tr h="356317">
                <a:tc>
                  <a:txBody>
                    <a:bodyPr/>
                    <a:lstStyle/>
                    <a:p>
                      <a:pPr marL="0" marR="0" algn="ctr">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Count</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kern="100">
                          <a:effectLst/>
                          <a:latin typeface="Times New Roman" panose="02020603050405020304" pitchFamily="18" charset="0"/>
                          <a:cs typeface="Times New Roman" panose="02020603050405020304" pitchFamily="18" charset="0"/>
                        </a:rPr>
                        <a:t>23</a:t>
                      </a:r>
                      <a:endParaRPr lang="en-US" sz="16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61581334"/>
                  </a:ext>
                </a:extLst>
              </a:tr>
              <a:tr h="356317">
                <a:tc>
                  <a:txBody>
                    <a:bodyPr/>
                    <a:lstStyle/>
                    <a:p>
                      <a:pPr marL="0" marR="0" algn="ctr">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Proportion of total men</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14.56%</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94874931"/>
                  </a:ext>
                </a:extLst>
              </a:tr>
            </a:tbl>
          </a:graphicData>
        </a:graphic>
      </p:graphicFrame>
      <p:pic>
        <p:nvPicPr>
          <p:cNvPr id="8" name="Picture 7" descr="A logo with orange letters on a black background&#10;&#10;Description automatically generated">
            <a:extLst>
              <a:ext uri="{FF2B5EF4-FFF2-40B4-BE49-F238E27FC236}">
                <a16:creationId xmlns:a16="http://schemas.microsoft.com/office/drawing/2014/main" id="{415DFB45-989B-0683-1766-3C9A2BA0F3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58980" y="-76200"/>
            <a:ext cx="1066495" cy="1066495"/>
          </a:xfrm>
          <a:prstGeom prst="rect">
            <a:avLst/>
          </a:prstGeom>
        </p:spPr>
      </p:pic>
    </p:spTree>
    <p:extLst>
      <p:ext uri="{BB962C8B-B14F-4D97-AF65-F5344CB8AC3E}">
        <p14:creationId xmlns:p14="http://schemas.microsoft.com/office/powerpoint/2010/main" val="3838457844"/>
      </p:ext>
    </p:extLst>
  </p:cSld>
  <p:clrMapOvr>
    <a:masterClrMapping/>
  </p:clrMapOvr>
  <p:transition spd="med">
    <p:pull/>
  </p:transition>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2703</TotalTime>
  <Words>1755</Words>
  <Application>Microsoft Macintosh PowerPoint</Application>
  <PresentationFormat>Widescreen</PresentationFormat>
  <Paragraphs>414</Paragraphs>
  <Slides>28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Calibri Light</vt:lpstr>
      <vt:lpstr>Times New Roman</vt:lpstr>
      <vt:lpstr>Wingdings</vt:lpstr>
      <vt:lpstr>Retrospect</vt:lpstr>
      <vt:lpstr>PowerPoint Presentation</vt:lpstr>
      <vt:lpstr>PowerPoint Presentation</vt:lpstr>
      <vt:lpstr> DATA SET SUMMARY </vt:lpstr>
      <vt:lpstr>16 - PREDICTORS</vt:lpstr>
      <vt:lpstr>Exploratory Data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sys</dc:creator>
  <cp:lastModifiedBy>Jan, Muneeb Ullah</cp:lastModifiedBy>
  <cp:revision>237</cp:revision>
  <dcterms:created xsi:type="dcterms:W3CDTF">2016-03-13T02:21:13Z</dcterms:created>
  <dcterms:modified xsi:type="dcterms:W3CDTF">2023-12-02T00:52:14Z</dcterms:modified>
</cp:coreProperties>
</file>